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7"/>
  </p:notesMasterIdLst>
  <p:sldIdLst>
    <p:sldId id="256" r:id="rId2"/>
    <p:sldId id="260" r:id="rId3"/>
    <p:sldId id="327" r:id="rId4"/>
    <p:sldId id="295" r:id="rId5"/>
    <p:sldId id="296" r:id="rId6"/>
    <p:sldId id="297" r:id="rId7"/>
    <p:sldId id="298" r:id="rId8"/>
    <p:sldId id="299" r:id="rId9"/>
    <p:sldId id="300" r:id="rId10"/>
    <p:sldId id="304" r:id="rId11"/>
    <p:sldId id="305" r:id="rId12"/>
    <p:sldId id="306" r:id="rId13"/>
    <p:sldId id="301" r:id="rId14"/>
    <p:sldId id="325" r:id="rId15"/>
    <p:sldId id="302" r:id="rId16"/>
    <p:sldId id="303" r:id="rId17"/>
    <p:sldId id="262" r:id="rId18"/>
    <p:sldId id="258" r:id="rId19"/>
    <p:sldId id="263" r:id="rId20"/>
    <p:sldId id="264" r:id="rId21"/>
    <p:sldId id="265" r:id="rId22"/>
    <p:sldId id="278" r:id="rId23"/>
    <p:sldId id="281" r:id="rId24"/>
    <p:sldId id="282" r:id="rId25"/>
    <p:sldId id="283" r:id="rId26"/>
    <p:sldId id="273" r:id="rId27"/>
    <p:sldId id="276" r:id="rId28"/>
    <p:sldId id="277" r:id="rId29"/>
    <p:sldId id="285" r:id="rId30"/>
    <p:sldId id="284" r:id="rId31"/>
    <p:sldId id="287" r:id="rId32"/>
    <p:sldId id="286" r:id="rId33"/>
    <p:sldId id="288" r:id="rId34"/>
    <p:sldId id="291" r:id="rId35"/>
    <p:sldId id="292" r:id="rId36"/>
    <p:sldId id="289" r:id="rId37"/>
    <p:sldId id="294" r:id="rId38"/>
    <p:sldId id="307" r:id="rId39"/>
    <p:sldId id="308" r:id="rId40"/>
    <p:sldId id="275" r:id="rId41"/>
    <p:sldId id="309" r:id="rId42"/>
    <p:sldId id="310" r:id="rId43"/>
    <p:sldId id="311" r:id="rId44"/>
    <p:sldId id="317" r:id="rId45"/>
    <p:sldId id="318" r:id="rId46"/>
    <p:sldId id="319" r:id="rId47"/>
    <p:sldId id="322" r:id="rId48"/>
    <p:sldId id="323" r:id="rId49"/>
    <p:sldId id="324" r:id="rId50"/>
    <p:sldId id="314" r:id="rId51"/>
    <p:sldId id="326" r:id="rId52"/>
    <p:sldId id="313" r:id="rId53"/>
    <p:sldId id="320" r:id="rId54"/>
    <p:sldId id="315" r:id="rId55"/>
    <p:sldId id="316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DF2EF8D-EE31-DC4E-A9D5-AE1DAF0A6B1B}">
          <p14:sldIdLst>
            <p14:sldId id="256"/>
            <p14:sldId id="260"/>
            <p14:sldId id="327"/>
            <p14:sldId id="295"/>
            <p14:sldId id="296"/>
            <p14:sldId id="297"/>
            <p14:sldId id="298"/>
            <p14:sldId id="299"/>
            <p14:sldId id="300"/>
            <p14:sldId id="304"/>
            <p14:sldId id="305"/>
            <p14:sldId id="306"/>
            <p14:sldId id="301"/>
            <p14:sldId id="325"/>
            <p14:sldId id="302"/>
            <p14:sldId id="303"/>
          </p14:sldIdLst>
        </p14:section>
        <p14:section name="Intro" id="{AF945EBE-720E-7443-89FF-34D89F66CDAF}">
          <p14:sldIdLst>
            <p14:sldId id="262"/>
            <p14:sldId id="258"/>
            <p14:sldId id="263"/>
            <p14:sldId id="264"/>
            <p14:sldId id="265"/>
            <p14:sldId id="278"/>
            <p14:sldId id="281"/>
            <p14:sldId id="282"/>
            <p14:sldId id="283"/>
            <p14:sldId id="273"/>
            <p14:sldId id="276"/>
            <p14:sldId id="277"/>
            <p14:sldId id="285"/>
            <p14:sldId id="284"/>
            <p14:sldId id="287"/>
            <p14:sldId id="286"/>
            <p14:sldId id="288"/>
            <p14:sldId id="291"/>
            <p14:sldId id="292"/>
            <p14:sldId id="289"/>
            <p14:sldId id="294"/>
            <p14:sldId id="307"/>
            <p14:sldId id="308"/>
            <p14:sldId id="275"/>
            <p14:sldId id="309"/>
            <p14:sldId id="310"/>
            <p14:sldId id="311"/>
            <p14:sldId id="317"/>
            <p14:sldId id="318"/>
            <p14:sldId id="319"/>
            <p14:sldId id="322"/>
            <p14:sldId id="323"/>
            <p14:sldId id="324"/>
            <p14:sldId id="314"/>
            <p14:sldId id="326"/>
            <p14:sldId id="313"/>
            <p14:sldId id="320"/>
            <p14:sldId id="315"/>
            <p14:sldId id="31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7"/>
    <p:restoredTop sz="94666"/>
  </p:normalViewPr>
  <p:slideViewPr>
    <p:cSldViewPr snapToGrid="0">
      <p:cViewPr>
        <p:scale>
          <a:sx n="91" d="100"/>
          <a:sy n="91" d="100"/>
        </p:scale>
        <p:origin x="304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84DB8-F3D9-4341-95FF-FFB486DAF9F7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1CAE3-1E62-0A40-9CBB-DAA26D75C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7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559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1E259-C4DD-16CC-0DFE-E064EA12E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758934-75D7-0085-798E-567CCDFB71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C8FCCE-6A31-9958-37DA-3FFCC9C12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94B90-8331-581E-4B88-55A9529805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1092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5F9B9-8FD1-8F21-52B3-125083816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5CF093-FF50-86C4-4CD0-FE5D4A12A5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262EBA-AD65-F619-2208-51EB7F39F9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F745DF-58F6-3468-45F3-18848468DE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674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0A014-6130-3968-03C5-0D9784E57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33DD03-1B4F-E03D-6954-6303250DD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9BA147-05DD-966E-2D93-E3862FA81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69D2A-6492-FB7E-49C2-C97A0C66F4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84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DBD30-5CA5-3EA8-0F70-77F27A036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8BEBA1-4604-5BFA-298D-9D97421BC6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C9F13E-81A4-C2AB-0319-398B38016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1586F8-2BBC-5A98-F80A-1B11655F4A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192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13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1977E-0A9E-9CCA-7A7B-966BBBB3B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FB888C-A581-3E56-3581-799F18CD7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AB8637-D590-12DC-5D9A-25F72317FA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858BE-824E-959D-5A38-2A39FF1A7B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662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06449-70FE-7B28-DF22-8D710751C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F6E579-5EB9-30DB-3470-66EF014371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6E73FE-7FA3-BA49-38F2-AE8CC1826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7F00C-CF3E-2026-00FD-B9C7139238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429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461F1-0379-E56B-9193-CB41CD443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EA8A90-223F-6458-7DF7-C3EF93FD3D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6576C2-AA8F-86E9-773A-184152DEA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9189E-0D1F-62BF-D613-A2D3FE9B0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326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4E3D7-0D1E-DE76-7DF4-AB25CDD01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DDF0FA-1CF9-DB34-3F10-616F56BE42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B38756-0F69-5E93-CD48-9FF82898E1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52C8B-8243-14A7-2F09-47D4A3A149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1310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543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A8064-9617-145F-B123-15AAFEB32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66951C-BC72-FB85-BD1E-8EFF7FD52E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BB3334-8149-0F2C-26DA-03CB7C6C1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AF1D6-D688-0532-6F86-9F6C828AE0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724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3913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3DACD-88DD-8DDD-88BB-DF3ED13F5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4F736D-3A20-56A6-DFE5-335950C21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9B54E5-4411-2E5D-4149-C38CC35014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B1F1B-FDDB-3326-88C4-5962C7850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993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51ED1-59F3-6F76-1CD0-A87C89A55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D93F6F-C398-379A-36AD-0278DDDB9A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1C44E9-7525-D5AD-5A5B-5A2D0C658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84ECE-D719-1FF7-2AA2-5D58B6D46C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622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070F9-9DA1-06A5-192C-2DE83BB8B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825791-B8F7-C059-F7DE-80B2F765B7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302305-5467-5171-F955-BDC0F397A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67427-8C54-81BF-E2E9-BEA190D225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72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DADE6-6748-A798-F7D7-1B9D0F69D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8A184F-9C4A-132F-E2C8-8C22B5418B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E77032-59E2-F05C-CEB2-2A8AAB8BE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F9FBC-3A8F-6224-B627-0A6B980B19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80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4BE3B-33E8-6FE9-5DE0-EEAA8E88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BCC8C0-DEFC-152D-0541-E9D2E619D4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768C17-1F99-014D-AC83-55D6CBABD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71A5A-4DD9-3463-5F3C-50EA360C8D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54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0F5F1-4181-2BCA-3BEB-3E5F11DFE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D57CE4-C6A6-D510-B409-A4482CF24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85E15C-A494-7CF6-82C8-3B7B7AD98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BB328-C3FF-E996-2D36-989D689767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39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4972D-7B0D-E885-5CBD-1B5D98208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7CC626-F525-B57D-3AEB-89927A08DD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D86F7B-CE1C-2051-9147-DFD285B6E8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F36D4-15BC-191F-AEFE-070DAFDF2C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1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75A5A-A1EA-75C3-EF5A-357C3C7B7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A6D5A8-4CDE-5773-EE38-BEA0EA92A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227957-5F18-9A44-5EA4-F22ED26293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485BE-7878-32FB-D8A8-E199C3109D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1CAE3-1E62-0A40-9CBB-DAA26D75C37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20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1FFF3-E4AF-8F1B-FE25-58AA03F53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383DF0-7739-AFA9-74DC-FDC2FC3D4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D2A438-C9FF-417F-FE27-E9B71B6EA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1E790-32A5-AA50-F1E6-CC95BEA3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E435C-849F-4B57-A6CD-382BFD7DA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32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953C4-C571-9648-99C6-B0D6605B3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C24C80-CBFE-8785-94EB-9C6B88580D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63399-49C6-3B26-E57A-35C14E458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9E3B9-A106-818E-4189-F1CB2159D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35021-C3ED-0EFA-DDE2-EE250F00B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82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42844-2D66-0B33-6038-604ED1F55D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6E66E4-0BDC-9CF1-BD03-E10F51C41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F6AD5-3FB5-6991-5F65-3300B72A6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43251-FF1E-BB60-FC7B-C41584C9B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9D61-6AF3-9086-F75F-E2B11CD47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64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B02C5-039E-6969-B85D-2398517F8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6A65A-C63D-3C75-DFF0-27B3AE102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E3DF4-A922-A816-EE80-A8A66759D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962EB-662D-F052-7BE1-B4D96C3BF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D5D6B-45D2-1B48-6C30-B4BE29622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938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99B9E-008B-7B27-0C71-63ABD50DE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26BC0-FD1E-D39C-8720-5AC00AC903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B8FB2-4517-CBBD-7F15-A2768E78D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E5B8A-8EAD-0D39-58D8-6CD12734A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C84CD3-5249-DA68-BBA2-3FE5C6B10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420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F562F-6F33-F396-23F0-AE181A69B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BD1D1-D118-4717-CD91-C0765FE1D0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FAB81-C835-AB98-C909-CBE8800C0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96712D-3B8C-3039-6110-50B46505E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D946FB-40E0-A951-3A4F-674E16626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56251D-3F60-1B6C-EEC2-7BDB3808B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70CB1-8795-D1C5-B3E4-92DE74085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A4B805-27A7-416D-5D6E-255A209EA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975D76-485B-10D8-508F-54FF07FB3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D205D-A95D-449B-6928-B438CD7B0B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B8A2A5-E6F6-0E0A-2F56-E3460739A7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629591-A8A7-6E5E-3F16-AEA6341D3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CFCE72-98EF-0856-9D07-A8449CD93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FC2187-88A6-D580-5EF1-EEFBA31F3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39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6D85F-49CF-4BE7-279A-77A3CECC7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99DE8D-602A-80CB-892F-2F1AC4293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C9C3-A90B-E314-EEAE-755A3BC01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8FDE8E-6E34-43EB-3EF6-B0EA71313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895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B8EF23-C269-EA53-B92E-9CE787D6D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F8C3A-E664-351C-2CD7-BA76FA0D2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1BFFA-7585-FE28-8F3E-E2A1EBEB1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62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F7F95-2BD4-D45B-FF7C-5A344E975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D16ED-9470-4D8A-0C7F-EBBD4210A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3E36A3-0AC1-A384-9B5A-8C724E994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65814D-6D2C-57A1-68FD-F84303B59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594A27-CC13-98C9-4998-1421FEA80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7C67D-B698-4469-BC14-236915AFD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86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50982-D244-6A24-0EE5-0FC81B79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4D7982-4819-B954-F268-7773DF26BB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19E29B-97DA-B3F3-E30F-6924FD751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0D6870-66C2-1C99-41C2-87D4B0695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60931-2051-8405-7239-1C47DAFAF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DCBC0-7AFE-5733-B6A7-9AD8E6B4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17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39708B-CA48-D282-53A5-5B5F13BDF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8A24B-0A97-71F4-3B66-70CA83A90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6D529-C861-BE81-3337-4E3BE035AF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BB869C-753E-BA41-8A07-813DF0CDDCF5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AD1E0-E788-3553-C78E-7FCCCBE91E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DB2A2-BCDC-9982-6C75-F28887B5A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287457-D3E7-B440-A423-6177ED0F7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37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0.emf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8.png"/><Relationship Id="rId5" Type="http://schemas.openxmlformats.org/officeDocument/2006/relationships/image" Target="../media/image20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Relationship Id="rId1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0.emf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8.png"/><Relationship Id="rId5" Type="http://schemas.openxmlformats.org/officeDocument/2006/relationships/image" Target="../media/image20.png"/><Relationship Id="rId15" Type="http://schemas.openxmlformats.org/officeDocument/2006/relationships/image" Target="../media/image33.pn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Relationship Id="rId1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ECC4B-7E09-7FBA-49D0-04EFAD629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990" y="1122363"/>
            <a:ext cx="11485756" cy="23876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LMSans10" panose="02000503020200000003" pitchFamily="2" charset="77"/>
                <a:cs typeface="LMSans10" panose="02000503020200000003" pitchFamily="2" charset="77"/>
              </a:rPr>
              <a:t>Parallax: Parameterized Local Linear Attention for Language Modeling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44631-4757-86B6-4FCE-D0AA14B5D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14956"/>
            <a:ext cx="9144000" cy="263168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DLCT</a:t>
            </a:r>
          </a:p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Jul 31, 2026</a:t>
            </a:r>
          </a:p>
          <a:p>
            <a:endParaRPr lang="en-US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Yifei Zuo</a:t>
            </a:r>
            <a:r>
              <a:rPr lang="en-US" baseline="30000" dirty="0">
                <a:latin typeface="LMSans10" panose="02000503020200000003" pitchFamily="2" charset="77"/>
                <a:cs typeface="LMSans10" panose="02000503020200000003" pitchFamily="2" charset="77"/>
              </a:rPr>
              <a:t>1</a:t>
            </a:r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, Dhruv Pai</a:t>
            </a:r>
            <a:r>
              <a:rPr lang="en-US" baseline="30000" dirty="0">
                <a:latin typeface="LMSans10" panose="02000503020200000003" pitchFamily="2" charset="77"/>
                <a:cs typeface="LMSans10" panose="02000503020200000003" pitchFamily="2" charset="77"/>
              </a:rPr>
              <a:t>2</a:t>
            </a:r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, </a:t>
            </a:r>
            <a:r>
              <a:rPr lang="en-US" dirty="0" err="1">
                <a:latin typeface="LMSans10" panose="02000503020200000003" pitchFamily="2" charset="77"/>
                <a:cs typeface="LMSans10" panose="02000503020200000003" pitchFamily="2" charset="77"/>
              </a:rPr>
              <a:t>Zhichen</a:t>
            </a:r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 Zeng</a:t>
            </a:r>
            <a:r>
              <a:rPr lang="en-US" baseline="30000" dirty="0">
                <a:latin typeface="LMSans10" panose="02000503020200000003" pitchFamily="2" charset="77"/>
                <a:cs typeface="LMSans10" panose="02000503020200000003" pitchFamily="2" charset="77"/>
              </a:rPr>
              <a:t>3</a:t>
            </a:r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, Alec Dewulf</a:t>
            </a:r>
            <a:r>
              <a:rPr lang="en-US" baseline="30000" dirty="0">
                <a:latin typeface="LMSans10" panose="02000503020200000003" pitchFamily="2" charset="77"/>
                <a:cs typeface="LMSans10" panose="02000503020200000003" pitchFamily="2" charset="77"/>
              </a:rPr>
              <a:t>2</a:t>
            </a:r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, </a:t>
            </a:r>
            <a:r>
              <a:rPr lang="en-US" dirty="0" err="1">
                <a:latin typeface="LMSans10" panose="02000503020200000003" pitchFamily="2" charset="77"/>
                <a:cs typeface="LMSans10" panose="02000503020200000003" pitchFamily="2" charset="77"/>
              </a:rPr>
              <a:t>Shuming</a:t>
            </a:r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 Hu</a:t>
            </a:r>
            <a:r>
              <a:rPr lang="en-US" baseline="30000" dirty="0">
                <a:latin typeface="LMSans10" panose="02000503020200000003" pitchFamily="2" charset="77"/>
                <a:cs typeface="LMSans10" panose="02000503020200000003" pitchFamily="2" charset="77"/>
              </a:rPr>
              <a:t>2</a:t>
            </a:r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, </a:t>
            </a:r>
            <a:r>
              <a:rPr lang="en-US" dirty="0" err="1">
                <a:latin typeface="LMSans10" panose="02000503020200000003" pitchFamily="2" charset="77"/>
                <a:cs typeface="LMSans10" panose="02000503020200000003" pitchFamily="2" charset="77"/>
              </a:rPr>
              <a:t>Zhaoran</a:t>
            </a:r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 Wang</a:t>
            </a:r>
            <a:r>
              <a:rPr lang="en-US" baseline="30000" dirty="0">
                <a:latin typeface="LMSans10" panose="02000503020200000003" pitchFamily="2" charset="77"/>
                <a:cs typeface="LMSans10" panose="02000503020200000003" pitchFamily="2" charset="77"/>
              </a:rPr>
              <a:t>1</a:t>
            </a:r>
          </a:p>
          <a:p>
            <a:r>
              <a:rPr lang="en-US" sz="2000" baseline="30000" dirty="0">
                <a:latin typeface="LMSans10" panose="02000503020200000003" pitchFamily="2" charset="77"/>
                <a:cs typeface="LMSans10" panose="02000503020200000003" pitchFamily="2" charset="77"/>
              </a:rPr>
              <a:t>1</a:t>
            </a:r>
            <a:r>
              <a:rPr lang="en-US" sz="2000" dirty="0">
                <a:latin typeface="LMSans10" panose="02000503020200000003" pitchFamily="2" charset="77"/>
                <a:cs typeface="LMSans10" panose="02000503020200000003" pitchFamily="2" charset="77"/>
              </a:rPr>
              <a:t>Northwestern University, </a:t>
            </a:r>
            <a:r>
              <a:rPr lang="en-US" sz="2000" baseline="30000" dirty="0">
                <a:latin typeface="LMSans10" panose="02000503020200000003" pitchFamily="2" charset="77"/>
                <a:cs typeface="LMSans10" panose="02000503020200000003" pitchFamily="2" charset="77"/>
              </a:rPr>
              <a:t>2</a:t>
            </a:r>
            <a:r>
              <a:rPr lang="en-US" sz="2000" dirty="0">
                <a:latin typeface="LMSans10" panose="02000503020200000003" pitchFamily="2" charset="77"/>
                <a:cs typeface="LMSans10" panose="02000503020200000003" pitchFamily="2" charset="77"/>
              </a:rPr>
              <a:t>Tilde Research, </a:t>
            </a:r>
            <a:r>
              <a:rPr lang="en-US" sz="2000" baseline="30000" dirty="0">
                <a:latin typeface="LMSans10" panose="02000503020200000003" pitchFamily="2" charset="77"/>
                <a:cs typeface="LMSans10" panose="02000503020200000003" pitchFamily="2" charset="77"/>
              </a:rPr>
              <a:t>3</a:t>
            </a:r>
            <a:r>
              <a:rPr lang="en-US" sz="2000" dirty="0">
                <a:latin typeface="LMSans10" panose="02000503020200000003" pitchFamily="2" charset="77"/>
                <a:cs typeface="LMSans10" panose="02000503020200000003" pitchFamily="2" charset="77"/>
              </a:rPr>
              <a:t>University of Washington</a:t>
            </a:r>
          </a:p>
        </p:txBody>
      </p:sp>
    </p:spTree>
    <p:extLst>
      <p:ext uri="{BB962C8B-B14F-4D97-AF65-F5344CB8AC3E}">
        <p14:creationId xmlns:p14="http://schemas.microsoft.com/office/powerpoint/2010/main" val="545730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57F6C-82CF-3747-1DC7-153A04B71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C5EA1-98CD-1FDB-E50C-99B35495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Parallax Score Patterns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9EDCB27-E97E-2FFA-C429-6941FCA28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Parallax scores are signed and span a wide numerical range.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532E8C2-B424-0AE0-0AD1-4ED4A095162C}"/>
              </a:ext>
            </a:extLst>
          </p:cNvPr>
          <p:cNvSpPr/>
          <p:nvPr/>
        </p:nvSpPr>
        <p:spPr>
          <a:xfrm>
            <a:off x="2447778" y="1702190"/>
            <a:ext cx="7315200" cy="1350499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864071-7374-B866-1064-F7BB884CB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041" y="1827012"/>
            <a:ext cx="7013917" cy="10378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6171DD-1F7E-E697-CE4B-A05023DB6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49" y="3287050"/>
            <a:ext cx="11230522" cy="325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385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EEE7B-F691-E41A-5D82-F5DFCEB9E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65995-873D-89EA-3A20-CFA21D4B7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Parallax Score Patterns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EF9251-7E7B-D147-2CEE-80709ABE3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Parallax suppresses the attention sinks.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BB54A65-518B-CA18-226F-9EA9FA131676}"/>
              </a:ext>
            </a:extLst>
          </p:cNvPr>
          <p:cNvSpPr/>
          <p:nvPr/>
        </p:nvSpPr>
        <p:spPr>
          <a:xfrm>
            <a:off x="2447778" y="1702190"/>
            <a:ext cx="7315200" cy="1350499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9AEA53-40B4-984C-B850-48A563E9D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041" y="1827012"/>
            <a:ext cx="7013917" cy="10378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64840C-953F-81F6-50A8-E3D73F551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49" y="3287050"/>
            <a:ext cx="11230522" cy="325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1264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6BE90-9AD2-12D0-85BF-CCA2DD276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4646-7443-C54E-0419-46820F2E0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Parallax Score Patterns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E4539A-7144-8ED8-A51C-92C40AC56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Parallax yields higher attention entropy.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D908F7-5C2A-5C1D-2CD8-F3EB2E979D8A}"/>
              </a:ext>
            </a:extLst>
          </p:cNvPr>
          <p:cNvSpPr/>
          <p:nvPr/>
        </p:nvSpPr>
        <p:spPr>
          <a:xfrm>
            <a:off x="2447778" y="1702190"/>
            <a:ext cx="7315200" cy="1350499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890172-DC77-7390-104C-23CF54150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041" y="1827012"/>
            <a:ext cx="7013917" cy="10378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DFB198-A560-1E58-ED5F-296731206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49" y="3287050"/>
            <a:ext cx="11230522" cy="325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462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E828B-0955-7117-F057-80EE8FD7B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3697A-4E1C-F536-95A2-4A74C9AD2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Mechanism Analysis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99BFD12-8F3E-1F1C-F836-55D2C5677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The affine structure induces magnitude requirements.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E19CC1-791F-F880-50A6-DBC30AF74999}"/>
              </a:ext>
            </a:extLst>
          </p:cNvPr>
          <p:cNvSpPr/>
          <p:nvPr/>
        </p:nvSpPr>
        <p:spPr>
          <a:xfrm>
            <a:off x="1467556" y="5949243"/>
            <a:ext cx="1557866" cy="790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A091FC-F867-AD33-CFD4-4F65A9606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999" y="1882123"/>
            <a:ext cx="5833576" cy="40671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0093FE-5E7B-229C-976A-2BBC4B6AE0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2036" y="2185180"/>
            <a:ext cx="6029178" cy="156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303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2C94B-D963-1357-1088-87178A026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5BBF2-F59F-70B7-1B7B-F8AC33C2D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Mechanism Analysis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014DD0-D0D6-624E-2184-F22C909F8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The covariance correction branch is used more effectively when trained with Muon.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A6C1B8-020E-5640-3795-F6DE36431690}"/>
              </a:ext>
            </a:extLst>
          </p:cNvPr>
          <p:cNvSpPr/>
          <p:nvPr/>
        </p:nvSpPr>
        <p:spPr>
          <a:xfrm>
            <a:off x="1467556" y="5949243"/>
            <a:ext cx="1557866" cy="790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879301-EC96-94BF-9FAA-0FF44E26B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486" y="2098214"/>
            <a:ext cx="7871448" cy="37786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5BCEAD-2287-4CA0-E6B8-6F6950CBD3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115" y="5713603"/>
            <a:ext cx="4910665" cy="9597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7DD886-56E3-BEC0-0C26-7CD609707E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8221" y="5691742"/>
            <a:ext cx="5113248" cy="96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35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87873-AD30-A69E-F047-266A07BA5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00F28-0F3E-C102-7B82-AA5344375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Mechanism Analysis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8A6CC21-EB40-3111-E6EB-9D8BF76A4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The covariance correction branch is used more effectively when trained with Muon.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C89063-DCDE-9D40-2549-F08617ECB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912" y="2078817"/>
            <a:ext cx="7874593" cy="37762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181508-3A1F-4C97-1EB0-A482C8F54A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047" b="1903"/>
          <a:stretch>
            <a:fillRect/>
          </a:stretch>
        </p:blipFill>
        <p:spPr>
          <a:xfrm>
            <a:off x="2749264" y="5804559"/>
            <a:ext cx="6661890" cy="85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521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5C0D1-C3B6-4307-00AC-FFC471C07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48034-4BFA-1AB1-F08B-0C55D5587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Mechanism Analysis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03649A-C3F5-F967-F4C5-9B652C798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2492" y="2275432"/>
            <a:ext cx="6307016" cy="4248476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4816A253-C611-4A68-99C6-ACC4AB6B6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547046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Muon prevents stable rank collapse in the QK and RK circuits.</a:t>
            </a:r>
          </a:p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Parallax improves the OV circuit across all optimizers.</a:t>
            </a:r>
          </a:p>
        </p:txBody>
      </p:sp>
    </p:spTree>
    <p:extLst>
      <p:ext uri="{BB962C8B-B14F-4D97-AF65-F5344CB8AC3E}">
        <p14:creationId xmlns:p14="http://schemas.microsoft.com/office/powerpoint/2010/main" val="16298584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F9591-C7B8-BBA5-E2AE-3F028DD34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4089F64E-DF5E-E788-4381-FF1AC26588DC}"/>
              </a:ext>
            </a:extLst>
          </p:cNvPr>
          <p:cNvSpPr/>
          <p:nvPr/>
        </p:nvSpPr>
        <p:spPr>
          <a:xfrm>
            <a:off x="361173" y="1377397"/>
            <a:ext cx="5589802" cy="2947859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6EB2C269-5DC9-658D-E6C8-5EBCC49D1C16}"/>
              </a:ext>
            </a:extLst>
          </p:cNvPr>
          <p:cNvSpPr/>
          <p:nvPr/>
        </p:nvSpPr>
        <p:spPr>
          <a:xfrm>
            <a:off x="1081335" y="1925081"/>
            <a:ext cx="4155683" cy="209872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C91F75-9A78-62B3-7457-95DF02494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6F3D48B-CBF1-525F-F823-B9A20A9F86FB}"/>
              </a:ext>
            </a:extLst>
          </p:cNvPr>
          <p:cNvGrpSpPr/>
          <p:nvPr/>
        </p:nvGrpSpPr>
        <p:grpSpPr>
          <a:xfrm>
            <a:off x="652684" y="1501594"/>
            <a:ext cx="4427069" cy="2458199"/>
            <a:chOff x="652681" y="1703477"/>
            <a:chExt cx="5443309" cy="3022488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7D510CC-FEC8-9140-1D32-3FABDAAC7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509082" y="2397372"/>
              <a:ext cx="4586908" cy="1031630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5774989-572F-D1A4-F761-B32271B7A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509082" y="3694335"/>
              <a:ext cx="4586908" cy="1031630"/>
            </a:xfrm>
            <a:prstGeom prst="rect">
              <a:avLst/>
            </a:prstGeom>
          </p:spPr>
        </p:pic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25CB535E-AB56-1019-7071-8F1038D06624}"/>
                </a:ext>
              </a:extLst>
            </p:cNvPr>
            <p:cNvCxnSpPr>
              <a:cxnSpLocks/>
            </p:cNvCxnSpPr>
            <p:nvPr/>
          </p:nvCxnSpPr>
          <p:spPr>
            <a:xfrm>
              <a:off x="1477502" y="2293192"/>
              <a:ext cx="4586910" cy="0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2764F73-82F6-CF46-FC7D-643C1592A62E}"/>
                </a:ext>
              </a:extLst>
            </p:cNvPr>
            <p:cNvSpPr/>
            <p:nvPr/>
          </p:nvSpPr>
          <p:spPr>
            <a:xfrm>
              <a:off x="3428057" y="2498848"/>
              <a:ext cx="685799" cy="828675"/>
            </a:xfrm>
            <a:prstGeom prst="rect">
              <a:avLst/>
            </a:prstGeom>
            <a:solidFill>
              <a:schemeClr val="bg2"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FF6600"/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V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0B76DB3-34F8-705A-8530-86532EC4593D}"/>
                </a:ext>
              </a:extLst>
            </p:cNvPr>
            <p:cNvSpPr/>
            <p:nvPr/>
          </p:nvSpPr>
          <p:spPr>
            <a:xfrm>
              <a:off x="3428057" y="3801406"/>
              <a:ext cx="685799" cy="828675"/>
            </a:xfrm>
            <a:prstGeom prst="rect">
              <a:avLst/>
            </a:prstGeom>
            <a:solidFill>
              <a:schemeClr val="bg2"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K</a:t>
              </a: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70927A9D-10A1-9E61-3D98-CB5BA3AD9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02462" y="1703477"/>
              <a:ext cx="1200148" cy="520700"/>
            </a:xfrm>
            <a:prstGeom prst="rect">
              <a:avLst/>
            </a:prstGeom>
          </p:spPr>
        </p:pic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A60A7321-95ED-BFE5-3C7B-5D1869A6B099}"/>
                </a:ext>
              </a:extLst>
            </p:cNvPr>
            <p:cNvCxnSpPr>
              <a:cxnSpLocks/>
            </p:cNvCxnSpPr>
            <p:nvPr/>
          </p:nvCxnSpPr>
          <p:spPr>
            <a:xfrm>
              <a:off x="1336386" y="2396647"/>
              <a:ext cx="0" cy="1031630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3E7BBC18-CBB3-D3EF-915F-59A7361A9543}"/>
                </a:ext>
              </a:extLst>
            </p:cNvPr>
            <p:cNvCxnSpPr>
              <a:cxnSpLocks/>
            </p:cNvCxnSpPr>
            <p:nvPr/>
          </p:nvCxnSpPr>
          <p:spPr>
            <a:xfrm>
              <a:off x="1336386" y="3693610"/>
              <a:ext cx="0" cy="1031630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92DF912B-6FDA-898A-649E-46AB62023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2681" y="2673688"/>
              <a:ext cx="527050" cy="520700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1F47F016-F027-5214-33EF-F9658CB0EE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2681" y="3963588"/>
              <a:ext cx="539750" cy="520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5478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2FA02-19C7-574A-4ABC-8FF2E89BD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DAD76641-D407-B0B3-1BDA-503CD8C98679}"/>
              </a:ext>
            </a:extLst>
          </p:cNvPr>
          <p:cNvSpPr/>
          <p:nvPr/>
        </p:nvSpPr>
        <p:spPr>
          <a:xfrm>
            <a:off x="361173" y="1377397"/>
            <a:ext cx="5589802" cy="3818717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DD122FC3-3BC4-5091-F4FB-35CD275DA227}"/>
              </a:ext>
            </a:extLst>
          </p:cNvPr>
          <p:cNvSpPr/>
          <p:nvPr/>
        </p:nvSpPr>
        <p:spPr>
          <a:xfrm>
            <a:off x="1081335" y="1925081"/>
            <a:ext cx="4155683" cy="209872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25D7BB-A186-6FC8-C1C0-B86CAC69C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426CD23-E038-B84A-BCF7-C494B6690549}"/>
              </a:ext>
            </a:extLst>
          </p:cNvPr>
          <p:cNvGrpSpPr/>
          <p:nvPr/>
        </p:nvGrpSpPr>
        <p:grpSpPr>
          <a:xfrm>
            <a:off x="652684" y="1501594"/>
            <a:ext cx="4427069" cy="3461190"/>
            <a:chOff x="652684" y="1501594"/>
            <a:chExt cx="4427069" cy="346119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02E3DED5-005E-86C5-9788-2DDC2F390128}"/>
                </a:ext>
              </a:extLst>
            </p:cNvPr>
            <p:cNvGrpSpPr/>
            <p:nvPr/>
          </p:nvGrpSpPr>
          <p:grpSpPr>
            <a:xfrm>
              <a:off x="652684" y="1501594"/>
              <a:ext cx="4427069" cy="3461190"/>
              <a:chOff x="652681" y="1703477"/>
              <a:chExt cx="5443309" cy="4255720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534746BE-0577-D307-C4E6-2C412EE386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1509082" y="2397372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315DFEF6-AF2B-872B-21B5-BF2DD074F2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1509082" y="3694335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A40C2ED5-5408-5659-7880-256BFE1F96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34613" y="4910722"/>
                <a:ext cx="278091" cy="1031630"/>
              </a:xfrm>
              <a:prstGeom prst="rect">
                <a:avLst/>
              </a:prstGeom>
            </p:spPr>
          </p:pic>
          <p:cxnSp>
            <p:nvCxnSpPr>
              <p:cNvPr id="64" name="Straight Arrow Connector 63">
                <a:extLst>
                  <a:ext uri="{FF2B5EF4-FFF2-40B4-BE49-F238E27FC236}">
                    <a16:creationId xmlns:a16="http://schemas.microsoft.com/office/drawing/2014/main" id="{DEC1A9BB-911F-CBB8-0524-7376EA0228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7502" y="2293192"/>
                <a:ext cx="4586910" cy="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8EB3B0F-FC39-E484-78A3-E92AC6B73FBA}"/>
                  </a:ext>
                </a:extLst>
              </p:cNvPr>
              <p:cNvSpPr/>
              <p:nvPr/>
            </p:nvSpPr>
            <p:spPr>
              <a:xfrm>
                <a:off x="3428057" y="2498848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rgbClr val="FF6600"/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V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B8BE6296-B699-2BF3-C6E0-EA84182584E2}"/>
                  </a:ext>
                </a:extLst>
              </p:cNvPr>
              <p:cNvSpPr/>
              <p:nvPr/>
            </p:nvSpPr>
            <p:spPr>
              <a:xfrm>
                <a:off x="3428057" y="3801406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K</a:t>
                </a:r>
              </a:p>
            </p:txBody>
          </p:sp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561E91E2-79E9-C27E-E8E1-3DFA57EEC2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02462" y="1703477"/>
                <a:ext cx="1200148" cy="520700"/>
              </a:xfrm>
              <a:prstGeom prst="rect">
                <a:avLst/>
              </a:prstGeom>
            </p:spPr>
          </p:pic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70D8DA02-0E85-8F9C-4198-079A8DEE62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239664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9BEC81A1-C8AC-C6CD-7FFD-6812AB6167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3693610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72F6F43F-EFB5-0293-E2A7-41123A45ED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2681" y="2673688"/>
                <a:ext cx="527050" cy="520700"/>
              </a:xfrm>
              <a:prstGeom prst="rect">
                <a:avLst/>
              </a:prstGeom>
            </p:spPr>
          </p:pic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DF86E9B9-9934-CD12-E2CA-FAAB8E591F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2681" y="3963588"/>
                <a:ext cx="539750" cy="520700"/>
              </a:xfrm>
              <a:prstGeom prst="rect">
                <a:avLst/>
              </a:prstGeom>
            </p:spPr>
          </p:pic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AF3D38E7-49D0-2284-3E67-BF42512E0D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21875" y="492756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58A4493F-7758-3670-E349-4A9FED9D32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38172" y="5197541"/>
                <a:ext cx="539750" cy="520700"/>
              </a:xfrm>
              <a:prstGeom prst="rect">
                <a:avLst/>
              </a:prstGeom>
            </p:spPr>
          </p:pic>
        </p:grp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E577BF0-EF80-F6E9-A244-D98617476DD4}"/>
                </a:ext>
              </a:extLst>
            </p:cNvPr>
            <p:cNvSpPr/>
            <p:nvPr/>
          </p:nvSpPr>
          <p:spPr>
            <a:xfrm>
              <a:off x="3304076" y="4146003"/>
              <a:ext cx="440100" cy="680885"/>
            </a:xfrm>
            <a:prstGeom prst="rect">
              <a:avLst/>
            </a:prstGeom>
            <a:solidFill>
              <a:schemeClr val="bg1">
                <a:lumMod val="95000"/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q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5778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73528-8AA3-22B6-47D5-81D6ED4B4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70F9AFAC-CF9B-CD60-6C5C-9E3B9C3EF323}"/>
              </a:ext>
            </a:extLst>
          </p:cNvPr>
          <p:cNvSpPr/>
          <p:nvPr/>
        </p:nvSpPr>
        <p:spPr>
          <a:xfrm>
            <a:off x="361173" y="1377397"/>
            <a:ext cx="5589802" cy="5277710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E33735C4-B15E-DA1A-80C3-9A6327A820D1}"/>
              </a:ext>
            </a:extLst>
          </p:cNvPr>
          <p:cNvSpPr/>
          <p:nvPr/>
        </p:nvSpPr>
        <p:spPr>
          <a:xfrm>
            <a:off x="1081335" y="1925081"/>
            <a:ext cx="4155683" cy="209872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9BAAF0-F5D5-2A8D-4B5B-D9FFC8439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76994E-E58C-62B4-BA3B-249410E67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010" y="5370436"/>
            <a:ext cx="4468494" cy="1200328"/>
          </a:xfrm>
          <a:prstGeom prst="rect">
            <a:avLst/>
          </a:prstGeom>
          <a:noFill/>
        </p:spPr>
      </p:pic>
      <p:cxnSp>
        <p:nvCxnSpPr>
          <p:cNvPr id="39" name="Curved Connector 38">
            <a:extLst>
              <a:ext uri="{FF2B5EF4-FFF2-40B4-BE49-F238E27FC236}">
                <a16:creationId xmlns:a16="http://schemas.microsoft.com/office/drawing/2014/main" id="{EA55B4FB-8D7D-53BC-81B8-D028B48AAC07}"/>
              </a:ext>
            </a:extLst>
          </p:cNvPr>
          <p:cNvCxnSpPr>
            <a:cxnSpLocks/>
          </p:cNvCxnSpPr>
          <p:nvPr/>
        </p:nvCxnSpPr>
        <p:spPr>
          <a:xfrm>
            <a:off x="3744177" y="4591586"/>
            <a:ext cx="527269" cy="843023"/>
          </a:xfrm>
          <a:prstGeom prst="curvedConnector2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urved Connector 41">
            <a:extLst>
              <a:ext uri="{FF2B5EF4-FFF2-40B4-BE49-F238E27FC236}">
                <a16:creationId xmlns:a16="http://schemas.microsoft.com/office/drawing/2014/main" id="{9ED91962-F6E6-E752-1919-DB7844467CE8}"/>
              </a:ext>
            </a:extLst>
          </p:cNvPr>
          <p:cNvCxnSpPr>
            <a:cxnSpLocks/>
          </p:cNvCxnSpPr>
          <p:nvPr/>
        </p:nvCxnSpPr>
        <p:spPr>
          <a:xfrm rot="16200000" flipH="1">
            <a:off x="3727309" y="4816311"/>
            <a:ext cx="1236594" cy="1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26E6A6C-4B2D-B3EF-77AD-907C615F89A3}"/>
              </a:ext>
            </a:extLst>
          </p:cNvPr>
          <p:cNvGrpSpPr/>
          <p:nvPr/>
        </p:nvGrpSpPr>
        <p:grpSpPr>
          <a:xfrm>
            <a:off x="652684" y="1501594"/>
            <a:ext cx="4427069" cy="3461190"/>
            <a:chOff x="652684" y="1501594"/>
            <a:chExt cx="4427069" cy="3461190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AEA3F2DB-DC80-B9B1-0A3E-536ED38E211D}"/>
                </a:ext>
              </a:extLst>
            </p:cNvPr>
            <p:cNvGrpSpPr/>
            <p:nvPr/>
          </p:nvGrpSpPr>
          <p:grpSpPr>
            <a:xfrm>
              <a:off x="652684" y="1501594"/>
              <a:ext cx="4427069" cy="3461190"/>
              <a:chOff x="652681" y="1703477"/>
              <a:chExt cx="5443309" cy="4255720"/>
            </a:xfrm>
          </p:grpSpPr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409239F6-1ED9-4C88-A68B-D52BE3BA4C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1509082" y="2397372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938B51A9-E2AE-1C9D-15E6-9C98945793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1509082" y="3694335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C7BFD57F-44DF-7542-525D-9832AA8890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34613" y="4910722"/>
                <a:ext cx="278091" cy="1031630"/>
              </a:xfrm>
              <a:prstGeom prst="rect">
                <a:avLst/>
              </a:prstGeom>
            </p:spPr>
          </p:pic>
          <p:cxnSp>
            <p:nvCxnSpPr>
              <p:cNvPr id="86" name="Straight Arrow Connector 85">
                <a:extLst>
                  <a:ext uri="{FF2B5EF4-FFF2-40B4-BE49-F238E27FC236}">
                    <a16:creationId xmlns:a16="http://schemas.microsoft.com/office/drawing/2014/main" id="{79A8CAF0-9EF4-002B-16B5-0BE39D7CFC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7502" y="2293192"/>
                <a:ext cx="4586910" cy="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70B6D595-5D31-CF3C-CB2A-B8F33075A6E1}"/>
                  </a:ext>
                </a:extLst>
              </p:cNvPr>
              <p:cNvSpPr/>
              <p:nvPr/>
            </p:nvSpPr>
            <p:spPr>
              <a:xfrm>
                <a:off x="3428057" y="2498848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rgbClr val="FF6600"/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V</a:t>
                </a: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33D45AAD-73C9-0BCC-FF6E-C85B4A89BAEB}"/>
                  </a:ext>
                </a:extLst>
              </p:cNvPr>
              <p:cNvSpPr/>
              <p:nvPr/>
            </p:nvSpPr>
            <p:spPr>
              <a:xfrm>
                <a:off x="3428057" y="3801406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K</a:t>
                </a:r>
              </a:p>
            </p:txBody>
          </p:sp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94D2DE2E-18CD-92C3-6038-A151B7A4B7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02462" y="1703477"/>
                <a:ext cx="1200148" cy="520700"/>
              </a:xfrm>
              <a:prstGeom prst="rect">
                <a:avLst/>
              </a:prstGeom>
            </p:spPr>
          </p:pic>
          <p:cxnSp>
            <p:nvCxnSpPr>
              <p:cNvPr id="90" name="Straight Arrow Connector 89">
                <a:extLst>
                  <a:ext uri="{FF2B5EF4-FFF2-40B4-BE49-F238E27FC236}">
                    <a16:creationId xmlns:a16="http://schemas.microsoft.com/office/drawing/2014/main" id="{1992A5F8-F70F-10B8-6B04-E2C7FE6174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239664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Arrow Connector 90">
                <a:extLst>
                  <a:ext uri="{FF2B5EF4-FFF2-40B4-BE49-F238E27FC236}">
                    <a16:creationId xmlns:a16="http://schemas.microsoft.com/office/drawing/2014/main" id="{8126AD73-84CF-7445-DDF9-7C083EDEDE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3693610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57AFCE8F-EE35-F286-175C-80BF952458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2681" y="2673688"/>
                <a:ext cx="527050" cy="520700"/>
              </a:xfrm>
              <a:prstGeom prst="rect">
                <a:avLst/>
              </a:prstGeom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226F687B-7421-2734-1914-E39BC1002E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2681" y="3963588"/>
                <a:ext cx="539750" cy="520700"/>
              </a:xfrm>
              <a:prstGeom prst="rect">
                <a:avLst/>
              </a:prstGeom>
            </p:spPr>
          </p:pic>
          <p:cxnSp>
            <p:nvCxnSpPr>
              <p:cNvPr id="94" name="Straight Arrow Connector 93">
                <a:extLst>
                  <a:ext uri="{FF2B5EF4-FFF2-40B4-BE49-F238E27FC236}">
                    <a16:creationId xmlns:a16="http://schemas.microsoft.com/office/drawing/2014/main" id="{B0683924-BC15-2E66-C24C-CF48BABBF5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21875" y="492756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CDA1E5A4-EFC6-F6DE-BFB0-92887C5B06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38172" y="5197541"/>
                <a:ext cx="539750" cy="520700"/>
              </a:xfrm>
              <a:prstGeom prst="rect">
                <a:avLst/>
              </a:prstGeom>
            </p:spPr>
          </p:pic>
        </p:grp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E3A961C1-A4F0-37F9-C549-74BE28F06CDA}"/>
                </a:ext>
              </a:extLst>
            </p:cNvPr>
            <p:cNvSpPr/>
            <p:nvPr/>
          </p:nvSpPr>
          <p:spPr>
            <a:xfrm>
              <a:off x="3304076" y="4146003"/>
              <a:ext cx="440100" cy="680885"/>
            </a:xfrm>
            <a:prstGeom prst="rect">
              <a:avLst/>
            </a:prstGeom>
            <a:solidFill>
              <a:schemeClr val="bg1">
                <a:lumMod val="95000"/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q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C33D9600-7DEA-79CA-0BBB-AD8F9931AAD6}"/>
              </a:ext>
            </a:extLst>
          </p:cNvPr>
          <p:cNvSpPr/>
          <p:nvPr/>
        </p:nvSpPr>
        <p:spPr>
          <a:xfrm>
            <a:off x="4190471" y="3025613"/>
            <a:ext cx="310271" cy="1051759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823F83C-1422-C588-9C80-BA2034A2E4F3}"/>
              </a:ext>
            </a:extLst>
          </p:cNvPr>
          <p:cNvSpPr/>
          <p:nvPr/>
        </p:nvSpPr>
        <p:spPr>
          <a:xfrm>
            <a:off x="3035855" y="4003690"/>
            <a:ext cx="310271" cy="1051759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80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9D1AC-771B-71AB-6BD4-9E26F4B35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2755DD6-2C21-CCD2-6641-5A5E25638D41}"/>
              </a:ext>
            </a:extLst>
          </p:cNvPr>
          <p:cNvSpPr/>
          <p:nvPr/>
        </p:nvSpPr>
        <p:spPr>
          <a:xfrm>
            <a:off x="1866587" y="3429000"/>
            <a:ext cx="8260637" cy="2192726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42AA2-D166-7451-934E-F39334340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TL;DR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658FF95-3500-7405-0D7C-77540E92A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We developed Local Linear Attention (</a:t>
            </a:r>
            <a:r>
              <a:rPr lang="en-US" sz="3200" b="1" dirty="0">
                <a:latin typeface="LMSans10" panose="02000503020200000003" pitchFamily="2" charset="77"/>
                <a:cs typeface="LMSans10" panose="02000503020200000003" pitchFamily="2" charset="77"/>
              </a:rPr>
              <a:t>LLA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), an improvement over </a:t>
            </a: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Softmax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 Attention from a test-time regression perspective.</a:t>
            </a:r>
          </a:p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Parameterized Local Linear Attention (</a:t>
            </a:r>
            <a:r>
              <a:rPr lang="en-US" sz="3200" b="1" dirty="0">
                <a:latin typeface="LMSans10" panose="02000503020200000003" pitchFamily="2" charset="77"/>
                <a:cs typeface="LMSans10" panose="02000503020200000003" pitchFamily="2" charset="77"/>
              </a:rPr>
              <a:t>Parallax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) is a practical variant of LLA for language modeling.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5FA14B-8896-4BD0-E0DE-6C95386FB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775" y="3611833"/>
            <a:ext cx="7772400" cy="173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74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E1A0E-AA02-47E1-7F6E-85947C7D5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258CD875-E3EF-A040-29D2-8536385433B8}"/>
              </a:ext>
            </a:extLst>
          </p:cNvPr>
          <p:cNvSpPr/>
          <p:nvPr/>
        </p:nvSpPr>
        <p:spPr>
          <a:xfrm>
            <a:off x="361173" y="1377397"/>
            <a:ext cx="5589802" cy="5277710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49BA9969-E601-81E2-D79D-5336743E94B0}"/>
              </a:ext>
            </a:extLst>
          </p:cNvPr>
          <p:cNvSpPr/>
          <p:nvPr/>
        </p:nvSpPr>
        <p:spPr>
          <a:xfrm>
            <a:off x="1081335" y="1925081"/>
            <a:ext cx="4155683" cy="209872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E3A09-A874-3DBB-B9E2-02FAB3713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cxnSp>
        <p:nvCxnSpPr>
          <p:cNvPr id="39" name="Curved Connector 38">
            <a:extLst>
              <a:ext uri="{FF2B5EF4-FFF2-40B4-BE49-F238E27FC236}">
                <a16:creationId xmlns:a16="http://schemas.microsoft.com/office/drawing/2014/main" id="{3A0D0AF4-4AA9-F77C-E39F-C61ADAB4E37F}"/>
              </a:ext>
            </a:extLst>
          </p:cNvPr>
          <p:cNvCxnSpPr>
            <a:cxnSpLocks/>
          </p:cNvCxnSpPr>
          <p:nvPr/>
        </p:nvCxnSpPr>
        <p:spPr>
          <a:xfrm>
            <a:off x="3744177" y="4591586"/>
            <a:ext cx="527269" cy="843023"/>
          </a:xfrm>
          <a:prstGeom prst="curvedConnector2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Arc 32">
            <a:extLst>
              <a:ext uri="{FF2B5EF4-FFF2-40B4-BE49-F238E27FC236}">
                <a16:creationId xmlns:a16="http://schemas.microsoft.com/office/drawing/2014/main" id="{F5B37FA8-3381-FD13-44C6-E5364245A616}"/>
              </a:ext>
            </a:extLst>
          </p:cNvPr>
          <p:cNvSpPr/>
          <p:nvPr/>
        </p:nvSpPr>
        <p:spPr>
          <a:xfrm>
            <a:off x="4048429" y="3207846"/>
            <a:ext cx="527265" cy="2226763"/>
          </a:xfrm>
          <a:prstGeom prst="arc">
            <a:avLst>
              <a:gd name="adj1" fmla="val 20028646"/>
              <a:gd name="adj2" fmla="val 5261252"/>
            </a:avLst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0FA041A-8247-1E3A-6EBA-BFDE3AC60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010" y="5370436"/>
            <a:ext cx="4468494" cy="1200328"/>
          </a:xfrm>
          <a:prstGeom prst="rect">
            <a:avLst/>
          </a:prstGeom>
          <a:noFill/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A592607C-1D32-AA88-6F8B-663CA4DD0EDF}"/>
              </a:ext>
            </a:extLst>
          </p:cNvPr>
          <p:cNvGrpSpPr/>
          <p:nvPr/>
        </p:nvGrpSpPr>
        <p:grpSpPr>
          <a:xfrm>
            <a:off x="652684" y="1501594"/>
            <a:ext cx="4427069" cy="3461190"/>
            <a:chOff x="652684" y="1501594"/>
            <a:chExt cx="4427069" cy="346119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8414C7F6-562B-7714-CAFA-19FD6AE57222}"/>
                </a:ext>
              </a:extLst>
            </p:cNvPr>
            <p:cNvGrpSpPr/>
            <p:nvPr/>
          </p:nvGrpSpPr>
          <p:grpSpPr>
            <a:xfrm>
              <a:off x="652684" y="1501594"/>
              <a:ext cx="4427069" cy="3461190"/>
              <a:chOff x="652681" y="1703477"/>
              <a:chExt cx="5443309" cy="4255720"/>
            </a:xfrm>
          </p:grpSpPr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ED124207-970F-39D3-AB28-C4467C575E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1509082" y="2397372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4C5CF9B8-4402-7D03-D90C-F2BFBE007C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1509082" y="3694335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91E90D57-44A0-7974-B38A-7EC4FF287B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34613" y="4910722"/>
                <a:ext cx="278091" cy="1031630"/>
              </a:xfrm>
              <a:prstGeom prst="rect">
                <a:avLst/>
              </a:prstGeom>
            </p:spPr>
          </p:pic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418827F4-4A4B-A218-3F32-0793949C21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7502" y="2293192"/>
                <a:ext cx="4586910" cy="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2AAC68EA-5AE8-1EE4-3956-E6A76E763CFC}"/>
                  </a:ext>
                </a:extLst>
              </p:cNvPr>
              <p:cNvSpPr/>
              <p:nvPr/>
            </p:nvSpPr>
            <p:spPr>
              <a:xfrm>
                <a:off x="3428057" y="2498848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rgbClr val="FF6600"/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V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FA0F4744-D7E4-0E2F-4C3A-81C3CBC9E000}"/>
                  </a:ext>
                </a:extLst>
              </p:cNvPr>
              <p:cNvSpPr/>
              <p:nvPr/>
            </p:nvSpPr>
            <p:spPr>
              <a:xfrm>
                <a:off x="3428057" y="3801406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K</a:t>
                </a:r>
              </a:p>
            </p:txBody>
          </p:sp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87A3488F-1599-82C8-5B9E-443E03D2CF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02462" y="1703477"/>
                <a:ext cx="1200148" cy="520700"/>
              </a:xfrm>
              <a:prstGeom prst="rect">
                <a:avLst/>
              </a:prstGeom>
            </p:spPr>
          </p:pic>
          <p:cxnSp>
            <p:nvCxnSpPr>
              <p:cNvPr id="81" name="Straight Arrow Connector 80">
                <a:extLst>
                  <a:ext uri="{FF2B5EF4-FFF2-40B4-BE49-F238E27FC236}">
                    <a16:creationId xmlns:a16="http://schemas.microsoft.com/office/drawing/2014/main" id="{180521DE-0AD2-C704-3C00-E60411C605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239664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Arrow Connector 81">
                <a:extLst>
                  <a:ext uri="{FF2B5EF4-FFF2-40B4-BE49-F238E27FC236}">
                    <a16:creationId xmlns:a16="http://schemas.microsoft.com/office/drawing/2014/main" id="{5DB8F417-84F2-3B43-6B83-509BBD334E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3693610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97E5B1AC-0805-93AB-8A32-86B4041963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2681" y="2673688"/>
                <a:ext cx="527050" cy="520700"/>
              </a:xfrm>
              <a:prstGeom prst="rect">
                <a:avLst/>
              </a:prstGeom>
            </p:spPr>
          </p:pic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3A7E483D-F8B0-BC25-8FEF-B400D11C58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2681" y="3963588"/>
                <a:ext cx="539750" cy="520700"/>
              </a:xfrm>
              <a:prstGeom prst="rect">
                <a:avLst/>
              </a:prstGeom>
            </p:spPr>
          </p:pic>
          <p:cxnSp>
            <p:nvCxnSpPr>
              <p:cNvPr id="85" name="Straight Arrow Connector 84">
                <a:extLst>
                  <a:ext uri="{FF2B5EF4-FFF2-40B4-BE49-F238E27FC236}">
                    <a16:creationId xmlns:a16="http://schemas.microsoft.com/office/drawing/2014/main" id="{F4F9B9A3-FB14-2246-96B1-97003298E5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21875" y="492756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E18F3D16-5671-20EE-E421-28798B3F83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38172" y="5197541"/>
                <a:ext cx="539750" cy="520700"/>
              </a:xfrm>
              <a:prstGeom prst="rect">
                <a:avLst/>
              </a:prstGeom>
            </p:spPr>
          </p:pic>
        </p:grp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1E37E27-B5D0-BECF-1403-2EA6F07A4CA0}"/>
                </a:ext>
              </a:extLst>
            </p:cNvPr>
            <p:cNvSpPr/>
            <p:nvPr/>
          </p:nvSpPr>
          <p:spPr>
            <a:xfrm>
              <a:off x="3304076" y="4146003"/>
              <a:ext cx="440100" cy="680885"/>
            </a:xfrm>
            <a:prstGeom prst="rect">
              <a:avLst/>
            </a:prstGeom>
            <a:solidFill>
              <a:schemeClr val="bg1">
                <a:lumMod val="95000"/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q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5930A1C-3629-8C3A-95CA-EC46E090BF2A}"/>
              </a:ext>
            </a:extLst>
          </p:cNvPr>
          <p:cNvSpPr/>
          <p:nvPr/>
        </p:nvSpPr>
        <p:spPr>
          <a:xfrm>
            <a:off x="4408956" y="3025613"/>
            <a:ext cx="310271" cy="1051759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71CD7FD-6F94-DED4-3372-43A7376A01A0}"/>
              </a:ext>
            </a:extLst>
          </p:cNvPr>
          <p:cNvSpPr/>
          <p:nvPr/>
        </p:nvSpPr>
        <p:spPr>
          <a:xfrm>
            <a:off x="3035855" y="4003690"/>
            <a:ext cx="310271" cy="1051759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374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E6B32-EC6D-4F43-72F7-4BB9D8020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CC07C900-EA78-046E-B28A-6E1A34A1D444}"/>
              </a:ext>
            </a:extLst>
          </p:cNvPr>
          <p:cNvSpPr/>
          <p:nvPr/>
        </p:nvSpPr>
        <p:spPr>
          <a:xfrm>
            <a:off x="361173" y="1377397"/>
            <a:ext cx="5589802" cy="5277710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D5E7CC9-9BE3-37A2-7236-25170698560A}"/>
              </a:ext>
            </a:extLst>
          </p:cNvPr>
          <p:cNvSpPr/>
          <p:nvPr/>
        </p:nvSpPr>
        <p:spPr>
          <a:xfrm>
            <a:off x="1081335" y="1925081"/>
            <a:ext cx="4155683" cy="209872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2E41-F5D8-6FFD-9CE9-DE9944FE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DD8564B-E758-018B-027C-4A5256BDF5EE}"/>
              </a:ext>
            </a:extLst>
          </p:cNvPr>
          <p:cNvGrpSpPr/>
          <p:nvPr/>
        </p:nvGrpSpPr>
        <p:grpSpPr>
          <a:xfrm>
            <a:off x="652684" y="1501594"/>
            <a:ext cx="4427069" cy="3461190"/>
            <a:chOff x="652684" y="1501594"/>
            <a:chExt cx="4427069" cy="34611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8754911-4976-B9A8-52C5-D225706FC72F}"/>
                </a:ext>
              </a:extLst>
            </p:cNvPr>
            <p:cNvGrpSpPr/>
            <p:nvPr/>
          </p:nvGrpSpPr>
          <p:grpSpPr>
            <a:xfrm>
              <a:off x="652684" y="1501594"/>
              <a:ext cx="4427069" cy="3461190"/>
              <a:chOff x="652681" y="1703477"/>
              <a:chExt cx="5443309" cy="425572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3B921A00-9376-60B3-23C8-E71FEA125E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1509082" y="2397372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B49CAF9D-5932-3367-977C-223BF15340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1509082" y="3694335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9B492F6E-A280-0D9D-5F9C-8B43733C87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34613" y="4910722"/>
                <a:ext cx="278091" cy="1031630"/>
              </a:xfrm>
              <a:prstGeom prst="rect">
                <a:avLst/>
              </a:prstGeom>
            </p:spPr>
          </p:pic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6516E142-B7BC-4B7D-D053-6E1FB4ED5D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7502" y="2293192"/>
                <a:ext cx="4586910" cy="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88F9F59-FEA3-7520-FBAE-CDF9F57547FE}"/>
                  </a:ext>
                </a:extLst>
              </p:cNvPr>
              <p:cNvSpPr/>
              <p:nvPr/>
            </p:nvSpPr>
            <p:spPr>
              <a:xfrm>
                <a:off x="3428057" y="2498848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rgbClr val="FF6600"/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V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0420751A-675E-13D3-2815-CD8A00A70609}"/>
                  </a:ext>
                </a:extLst>
              </p:cNvPr>
              <p:cNvSpPr/>
              <p:nvPr/>
            </p:nvSpPr>
            <p:spPr>
              <a:xfrm>
                <a:off x="3428057" y="3801406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K</a:t>
                </a:r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A3D3DAD1-2D3A-4226-B117-F681EAA48C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02462" y="1703477"/>
                <a:ext cx="1200148" cy="520700"/>
              </a:xfrm>
              <a:prstGeom prst="rect">
                <a:avLst/>
              </a:prstGeom>
            </p:spPr>
          </p:pic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E6F0775D-7D73-6B77-5F59-C2BD3A36E3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239664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E8FBD644-DE0E-2119-57A6-83E66C568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3693610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AD46C13C-01A6-D47B-A559-9EF16E97A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2681" y="2673688"/>
                <a:ext cx="527050" cy="520700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598F9AFC-322E-BE94-3FBE-50C3CBC131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2681" y="3963588"/>
                <a:ext cx="539750" cy="520700"/>
              </a:xfrm>
              <a:prstGeom prst="rect">
                <a:avLst/>
              </a:prstGeom>
            </p:spPr>
          </p:pic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C8FB9383-2AB8-4B15-72C4-74FA666F16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21875" y="492756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872CA07A-BB04-2D23-F6EA-B9C62C8127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38172" y="5197541"/>
                <a:ext cx="539750" cy="520700"/>
              </a:xfrm>
              <a:prstGeom prst="rect">
                <a:avLst/>
              </a:prstGeom>
            </p:spPr>
          </p:pic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534E699-E97F-8983-82D8-0104DA4FE19F}"/>
                </a:ext>
              </a:extLst>
            </p:cNvPr>
            <p:cNvSpPr/>
            <p:nvPr/>
          </p:nvSpPr>
          <p:spPr>
            <a:xfrm>
              <a:off x="3304076" y="4146003"/>
              <a:ext cx="440100" cy="680885"/>
            </a:xfrm>
            <a:prstGeom prst="rect">
              <a:avLst/>
            </a:prstGeom>
            <a:solidFill>
              <a:schemeClr val="bg1">
                <a:lumMod val="95000"/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q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5DE91790-F41B-87D9-B46D-9A6EEF7B71E5}"/>
              </a:ext>
            </a:extLst>
          </p:cNvPr>
          <p:cNvSpPr/>
          <p:nvPr/>
        </p:nvSpPr>
        <p:spPr>
          <a:xfrm>
            <a:off x="3035855" y="4003690"/>
            <a:ext cx="310271" cy="1051759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Curved Connector 38">
            <a:extLst>
              <a:ext uri="{FF2B5EF4-FFF2-40B4-BE49-F238E27FC236}">
                <a16:creationId xmlns:a16="http://schemas.microsoft.com/office/drawing/2014/main" id="{521E933C-F026-0036-0634-C0B6B1E4025B}"/>
              </a:ext>
            </a:extLst>
          </p:cNvPr>
          <p:cNvCxnSpPr>
            <a:cxnSpLocks/>
          </p:cNvCxnSpPr>
          <p:nvPr/>
        </p:nvCxnSpPr>
        <p:spPr>
          <a:xfrm>
            <a:off x="3744177" y="4591586"/>
            <a:ext cx="527269" cy="843023"/>
          </a:xfrm>
          <a:prstGeom prst="curvedConnector2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Arc 32">
            <a:extLst>
              <a:ext uri="{FF2B5EF4-FFF2-40B4-BE49-F238E27FC236}">
                <a16:creationId xmlns:a16="http://schemas.microsoft.com/office/drawing/2014/main" id="{D43D120A-C4F5-CEA6-91C8-A78BD0BB241B}"/>
              </a:ext>
            </a:extLst>
          </p:cNvPr>
          <p:cNvSpPr/>
          <p:nvPr/>
        </p:nvSpPr>
        <p:spPr>
          <a:xfrm>
            <a:off x="3744178" y="3120176"/>
            <a:ext cx="1047954" cy="2314433"/>
          </a:xfrm>
          <a:prstGeom prst="arc">
            <a:avLst>
              <a:gd name="adj1" fmla="val 20770474"/>
              <a:gd name="adj2" fmla="val 5154380"/>
            </a:avLst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52D2322-D0F8-7F66-1D8E-D81D93BD5C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010" y="5370436"/>
            <a:ext cx="4468494" cy="1200328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CC5F83-6EFF-F93C-058C-68EE59EBE958}"/>
              </a:ext>
            </a:extLst>
          </p:cNvPr>
          <p:cNvSpPr/>
          <p:nvPr/>
        </p:nvSpPr>
        <p:spPr>
          <a:xfrm>
            <a:off x="4617074" y="3044262"/>
            <a:ext cx="310271" cy="1034945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55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22AD5-1FDE-2B9E-A068-A11DE1039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212AB5F-0F8D-0D09-6357-AED58B6A1C80}"/>
              </a:ext>
            </a:extLst>
          </p:cNvPr>
          <p:cNvSpPr/>
          <p:nvPr/>
        </p:nvSpPr>
        <p:spPr>
          <a:xfrm>
            <a:off x="6241151" y="1377396"/>
            <a:ext cx="5050558" cy="3585388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F949EB7-B045-BE44-8A7A-A0C69C986254}"/>
              </a:ext>
            </a:extLst>
          </p:cNvPr>
          <p:cNvSpPr/>
          <p:nvPr/>
        </p:nvSpPr>
        <p:spPr>
          <a:xfrm>
            <a:off x="1081335" y="1925081"/>
            <a:ext cx="4155683" cy="209872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84772C-C7DF-2567-C50B-DC72B33D0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00AC521-AB7B-C7F5-93D4-BE5CABA2BE25}"/>
              </a:ext>
            </a:extLst>
          </p:cNvPr>
          <p:cNvGrpSpPr/>
          <p:nvPr/>
        </p:nvGrpSpPr>
        <p:grpSpPr>
          <a:xfrm>
            <a:off x="652684" y="1501594"/>
            <a:ext cx="4427069" cy="3461190"/>
            <a:chOff x="652684" y="1501594"/>
            <a:chExt cx="4427069" cy="34611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18F0EC6-C5A4-E53F-5030-9D62D8DAB1EC}"/>
                </a:ext>
              </a:extLst>
            </p:cNvPr>
            <p:cNvGrpSpPr/>
            <p:nvPr/>
          </p:nvGrpSpPr>
          <p:grpSpPr>
            <a:xfrm>
              <a:off x="652684" y="1501594"/>
              <a:ext cx="4427069" cy="3461190"/>
              <a:chOff x="652681" y="1703477"/>
              <a:chExt cx="5443309" cy="425572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79B7D89C-F231-E9E9-4760-4962793F07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1509082" y="2397372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512C667E-2B4B-E686-90E7-66ACAB89CA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1509082" y="3694335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55B32E77-E257-1768-ADB9-EEA5D8EA82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34613" y="4910722"/>
                <a:ext cx="278091" cy="1031630"/>
              </a:xfrm>
              <a:prstGeom prst="rect">
                <a:avLst/>
              </a:prstGeom>
            </p:spPr>
          </p:pic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5776FE0B-AB96-B5E5-D622-CE8F591CCC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7502" y="2293192"/>
                <a:ext cx="4586910" cy="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49B0304-D53D-02C2-D54B-AB981F9B4E73}"/>
                  </a:ext>
                </a:extLst>
              </p:cNvPr>
              <p:cNvSpPr/>
              <p:nvPr/>
            </p:nvSpPr>
            <p:spPr>
              <a:xfrm>
                <a:off x="3428057" y="2498848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rgbClr val="FF6600"/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V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8BBC354-BB0B-B5B1-1A67-C4244F5A0015}"/>
                  </a:ext>
                </a:extLst>
              </p:cNvPr>
              <p:cNvSpPr/>
              <p:nvPr/>
            </p:nvSpPr>
            <p:spPr>
              <a:xfrm>
                <a:off x="3428057" y="3801406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K</a:t>
                </a:r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C234504A-58AE-32E1-A5F0-201160D421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02462" y="1703477"/>
                <a:ext cx="1200148" cy="520700"/>
              </a:xfrm>
              <a:prstGeom prst="rect">
                <a:avLst/>
              </a:prstGeom>
            </p:spPr>
          </p:pic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05725660-5FD5-437B-D455-008A417252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239664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DF5BF674-877D-3DA8-0165-0843708AA8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3693610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602529F3-5F88-8946-EC84-094D4C5B55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2681" y="2673688"/>
                <a:ext cx="527050" cy="520700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9B50060-50DC-6F59-DC45-969CDA47DF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2681" y="3963588"/>
                <a:ext cx="539750" cy="520700"/>
              </a:xfrm>
              <a:prstGeom prst="rect">
                <a:avLst/>
              </a:prstGeom>
            </p:spPr>
          </p:pic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4A28F6A8-2568-E3F0-EB36-03ABAE3656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21875" y="492756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7A89EAE9-7658-1954-EE4C-EDD0553D3B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38172" y="5197541"/>
                <a:ext cx="539750" cy="520700"/>
              </a:xfrm>
              <a:prstGeom prst="rect">
                <a:avLst/>
              </a:prstGeom>
            </p:spPr>
          </p:pic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DE4A445-F7B3-7E1B-2884-F5ACB73AE97E}"/>
                </a:ext>
              </a:extLst>
            </p:cNvPr>
            <p:cNvSpPr/>
            <p:nvPr/>
          </p:nvSpPr>
          <p:spPr>
            <a:xfrm>
              <a:off x="3304076" y="4146003"/>
              <a:ext cx="440100" cy="680885"/>
            </a:xfrm>
            <a:prstGeom prst="rect">
              <a:avLst/>
            </a:prstGeom>
            <a:solidFill>
              <a:schemeClr val="bg1">
                <a:lumMod val="95000"/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q</a:t>
              </a: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000091E5-23DA-1121-7E3F-2DDEDECB67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010" y="5370436"/>
            <a:ext cx="4468494" cy="1200328"/>
          </a:xfrm>
          <a:prstGeom prst="rect">
            <a:avLst/>
          </a:prstGeom>
          <a:noFill/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3323B78-556A-FEDC-C7D7-5266B74DBE9A}"/>
              </a:ext>
            </a:extLst>
          </p:cNvPr>
          <p:cNvGrpSpPr/>
          <p:nvPr/>
        </p:nvGrpSpPr>
        <p:grpSpPr>
          <a:xfrm>
            <a:off x="6691018" y="1617390"/>
            <a:ext cx="1564464" cy="1527120"/>
            <a:chOff x="7465875" y="2012570"/>
            <a:chExt cx="1564464" cy="152712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AA8A424-3D0D-CA3E-2092-CD8B2AA3A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191311" y="2700662"/>
              <a:ext cx="839028" cy="839028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7648FB5-8886-BBC2-B7FC-28A42926B129}"/>
                </a:ext>
              </a:extLst>
            </p:cNvPr>
            <p:cNvCxnSpPr>
              <a:cxnSpLocks/>
            </p:cNvCxnSpPr>
            <p:nvPr/>
          </p:nvCxnSpPr>
          <p:spPr>
            <a:xfrm>
              <a:off x="8021936" y="2700662"/>
              <a:ext cx="0" cy="839028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FA8423A-14A0-6247-8636-6CAF07C54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65875" y="2925979"/>
              <a:ext cx="428652" cy="423487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9B9F3221-C541-C5AD-D988-598CC93F0411}"/>
                </a:ext>
              </a:extLst>
            </p:cNvPr>
            <p:cNvCxnSpPr>
              <a:cxnSpLocks/>
            </p:cNvCxnSpPr>
            <p:nvPr/>
          </p:nvCxnSpPr>
          <p:spPr>
            <a:xfrm>
              <a:off x="8191311" y="2588861"/>
              <a:ext cx="839028" cy="0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8BA7F3-C17F-410A-A264-16C9DE1EE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92032" y="2012570"/>
              <a:ext cx="438981" cy="42348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2D95F01-439C-D79E-7E10-4FE20FD706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17175" y="3713491"/>
            <a:ext cx="2640933" cy="9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214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1AE53-A4FC-7374-9CC7-73302B1AE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C7D0185-FCDD-17B7-956D-130952B43A20}"/>
              </a:ext>
            </a:extLst>
          </p:cNvPr>
          <p:cNvSpPr/>
          <p:nvPr/>
        </p:nvSpPr>
        <p:spPr>
          <a:xfrm>
            <a:off x="6241151" y="1377396"/>
            <a:ext cx="5050558" cy="3585388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D7CE5BD-7266-AB18-7EC6-031A07F587E8}"/>
              </a:ext>
            </a:extLst>
          </p:cNvPr>
          <p:cNvSpPr/>
          <p:nvPr/>
        </p:nvSpPr>
        <p:spPr>
          <a:xfrm>
            <a:off x="1081335" y="1925081"/>
            <a:ext cx="4155683" cy="209872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A1AE34-E677-178B-A701-ADBD29E1D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3AC4980-38A9-CD26-F5C2-AE4CA1DA4502}"/>
              </a:ext>
            </a:extLst>
          </p:cNvPr>
          <p:cNvGrpSpPr/>
          <p:nvPr/>
        </p:nvGrpSpPr>
        <p:grpSpPr>
          <a:xfrm>
            <a:off x="652684" y="1501594"/>
            <a:ext cx="4427069" cy="3461190"/>
            <a:chOff x="652684" y="1501594"/>
            <a:chExt cx="4427069" cy="34611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F2AD1B7-47E4-A2BF-B1E6-074AD8A2AC82}"/>
                </a:ext>
              </a:extLst>
            </p:cNvPr>
            <p:cNvGrpSpPr/>
            <p:nvPr/>
          </p:nvGrpSpPr>
          <p:grpSpPr>
            <a:xfrm>
              <a:off x="652684" y="1501594"/>
              <a:ext cx="4427069" cy="3461190"/>
              <a:chOff x="652681" y="1703477"/>
              <a:chExt cx="5443309" cy="425572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532FE55-D54A-A459-C9C4-1F4010D083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1509082" y="2397372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616BEE76-BA02-0BCD-6DC7-EDC8EE9E11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1509082" y="3694335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F3CEF56-2080-C9FC-B8A3-DF5D601D07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34613" y="4910722"/>
                <a:ext cx="278091" cy="1031630"/>
              </a:xfrm>
              <a:prstGeom prst="rect">
                <a:avLst/>
              </a:prstGeom>
            </p:spPr>
          </p:pic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4510B045-CDBB-EC91-F94E-253BADD379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7502" y="2293192"/>
                <a:ext cx="4586910" cy="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429F12E-13F2-37A7-BDAB-E02EFDB95A2E}"/>
                  </a:ext>
                </a:extLst>
              </p:cNvPr>
              <p:cNvSpPr/>
              <p:nvPr/>
            </p:nvSpPr>
            <p:spPr>
              <a:xfrm>
                <a:off x="3428057" y="2498848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rgbClr val="FF6600"/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V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99C2F01-C9EE-3A47-9A2C-3C1E56C4B57C}"/>
                  </a:ext>
                </a:extLst>
              </p:cNvPr>
              <p:cNvSpPr/>
              <p:nvPr/>
            </p:nvSpPr>
            <p:spPr>
              <a:xfrm>
                <a:off x="3428057" y="3801406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K</a:t>
                </a:r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7AC8C188-800B-7C54-F99E-474B5FEB2A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02462" y="1703477"/>
                <a:ext cx="1200148" cy="520700"/>
              </a:xfrm>
              <a:prstGeom prst="rect">
                <a:avLst/>
              </a:prstGeom>
            </p:spPr>
          </p:pic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96175226-638B-936D-2159-491219EC3A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239664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5A47DA4C-73BB-D187-1A80-0E07541D33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3693610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3F2EC7EB-640F-D5E6-56E4-77BDA8BB61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2681" y="2673688"/>
                <a:ext cx="527050" cy="520700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8D251797-C118-AEC4-A273-0307234FF3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2681" y="3963588"/>
                <a:ext cx="539750" cy="520700"/>
              </a:xfrm>
              <a:prstGeom prst="rect">
                <a:avLst/>
              </a:prstGeom>
            </p:spPr>
          </p:pic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9FC35A50-C3A3-A032-13E6-C08775D657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21875" y="492756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B528C8D9-614C-F65A-8930-DACAEBA71B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38172" y="5197541"/>
                <a:ext cx="539750" cy="520700"/>
              </a:xfrm>
              <a:prstGeom prst="rect">
                <a:avLst/>
              </a:prstGeom>
            </p:spPr>
          </p:pic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9E6BA60-325F-A837-CC35-BA936177108E}"/>
                </a:ext>
              </a:extLst>
            </p:cNvPr>
            <p:cNvSpPr/>
            <p:nvPr/>
          </p:nvSpPr>
          <p:spPr>
            <a:xfrm>
              <a:off x="3304076" y="4146003"/>
              <a:ext cx="440100" cy="680885"/>
            </a:xfrm>
            <a:prstGeom prst="rect">
              <a:avLst/>
            </a:prstGeom>
            <a:solidFill>
              <a:schemeClr val="bg1">
                <a:lumMod val="95000"/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q</a:t>
              </a: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95669CAB-397A-7698-B92E-1A91E266E2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010" y="5370436"/>
            <a:ext cx="4468494" cy="1200328"/>
          </a:xfrm>
          <a:prstGeom prst="rect">
            <a:avLst/>
          </a:prstGeom>
          <a:noFill/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6963EB8-CC21-1D14-8BB0-423CEF5038A6}"/>
              </a:ext>
            </a:extLst>
          </p:cNvPr>
          <p:cNvGrpSpPr/>
          <p:nvPr/>
        </p:nvGrpSpPr>
        <p:grpSpPr>
          <a:xfrm>
            <a:off x="6691018" y="1617390"/>
            <a:ext cx="1564464" cy="1527120"/>
            <a:chOff x="7465875" y="2012570"/>
            <a:chExt cx="1564464" cy="152712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72BE7A6-9988-3E6E-975D-0E426D97A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191311" y="2700662"/>
              <a:ext cx="839028" cy="839028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2BD1B62-4B5B-9529-D737-1B8DB14A2547}"/>
                </a:ext>
              </a:extLst>
            </p:cNvPr>
            <p:cNvCxnSpPr>
              <a:cxnSpLocks/>
            </p:cNvCxnSpPr>
            <p:nvPr/>
          </p:nvCxnSpPr>
          <p:spPr>
            <a:xfrm>
              <a:off x="8021936" y="2700662"/>
              <a:ext cx="0" cy="839028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14B50EF-72E9-581F-325A-386DD0839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65875" y="2925979"/>
              <a:ext cx="428652" cy="423487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405C327-40F3-86BA-02F5-7EE95B1E6355}"/>
                </a:ext>
              </a:extLst>
            </p:cNvPr>
            <p:cNvCxnSpPr>
              <a:cxnSpLocks/>
            </p:cNvCxnSpPr>
            <p:nvPr/>
          </p:nvCxnSpPr>
          <p:spPr>
            <a:xfrm>
              <a:off x="8191311" y="2588861"/>
              <a:ext cx="839028" cy="0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62063BE-3199-00FF-C29C-891B99A8E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92032" y="2012570"/>
              <a:ext cx="438981" cy="42348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376CC7A-EE54-9C27-306F-A53125AAA8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17175" y="3713491"/>
            <a:ext cx="2640933" cy="97812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D104C51-D105-AB35-B77D-9C4EEEB92B71}"/>
              </a:ext>
            </a:extLst>
          </p:cNvPr>
          <p:cNvGrpSpPr/>
          <p:nvPr/>
        </p:nvGrpSpPr>
        <p:grpSpPr>
          <a:xfrm>
            <a:off x="8525210" y="2304788"/>
            <a:ext cx="666273" cy="839028"/>
            <a:chOff x="8525210" y="2304788"/>
            <a:chExt cx="666273" cy="83902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4F0652C-26E3-1AB0-6BF5-67130793C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25210" y="2304788"/>
              <a:ext cx="226173" cy="83902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7186096-5802-6C30-A812-55C70689BE27}"/>
                </a:ext>
              </a:extLst>
            </p:cNvPr>
            <p:cNvSpPr/>
            <p:nvPr/>
          </p:nvSpPr>
          <p:spPr>
            <a:xfrm>
              <a:off x="8751383" y="2340735"/>
              <a:ext cx="440100" cy="680885"/>
            </a:xfrm>
            <a:prstGeom prst="rect">
              <a:avLst/>
            </a:prstGeom>
            <a:solidFill>
              <a:schemeClr val="bg1">
                <a:lumMod val="95000"/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q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0366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290E7-655E-D5A5-A031-CE743A2AA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AF64EE2C-A672-B7BD-95A7-2FB973E5C3DC}"/>
              </a:ext>
            </a:extLst>
          </p:cNvPr>
          <p:cNvSpPr/>
          <p:nvPr/>
        </p:nvSpPr>
        <p:spPr>
          <a:xfrm>
            <a:off x="6241151" y="1377396"/>
            <a:ext cx="5050558" cy="3585388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E805309-5815-9DF6-EE7E-972697AF9F6E}"/>
              </a:ext>
            </a:extLst>
          </p:cNvPr>
          <p:cNvSpPr/>
          <p:nvPr/>
        </p:nvSpPr>
        <p:spPr>
          <a:xfrm>
            <a:off x="1081335" y="1925081"/>
            <a:ext cx="4155683" cy="209872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A65D73-27D4-253A-ABD2-D6EAF3E4F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B46C979-8541-AB6B-5DAA-51697554A361}"/>
              </a:ext>
            </a:extLst>
          </p:cNvPr>
          <p:cNvGrpSpPr/>
          <p:nvPr/>
        </p:nvGrpSpPr>
        <p:grpSpPr>
          <a:xfrm>
            <a:off x="652684" y="1501594"/>
            <a:ext cx="4427069" cy="3461190"/>
            <a:chOff x="652684" y="1501594"/>
            <a:chExt cx="4427069" cy="34611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90F6DDE-B5E0-7DF2-C048-C83B4783D761}"/>
                </a:ext>
              </a:extLst>
            </p:cNvPr>
            <p:cNvGrpSpPr/>
            <p:nvPr/>
          </p:nvGrpSpPr>
          <p:grpSpPr>
            <a:xfrm>
              <a:off x="652684" y="1501594"/>
              <a:ext cx="4427069" cy="3461190"/>
              <a:chOff x="652681" y="1703477"/>
              <a:chExt cx="5443309" cy="425572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46227B1-2D39-3F7B-9400-C8E3300B7D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1509082" y="2397372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F5E0E65B-0B7D-8829-7BE2-00821174A7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1509082" y="3694335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5F629DE8-8543-9AFC-3D64-EC69A7A8E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34613" y="4910722"/>
                <a:ext cx="278091" cy="1031630"/>
              </a:xfrm>
              <a:prstGeom prst="rect">
                <a:avLst/>
              </a:prstGeom>
            </p:spPr>
          </p:pic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21477659-7E01-31C2-79C4-E9F430A798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7502" y="2293192"/>
                <a:ext cx="4586910" cy="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D38DC84-9D50-1CCA-DCF8-1E9B7FCEF211}"/>
                  </a:ext>
                </a:extLst>
              </p:cNvPr>
              <p:cNvSpPr/>
              <p:nvPr/>
            </p:nvSpPr>
            <p:spPr>
              <a:xfrm>
                <a:off x="3428057" y="2498848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rgbClr val="FF6600"/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V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2EA84FE-A1A0-8BD5-32D7-9C2373EC81AD}"/>
                  </a:ext>
                </a:extLst>
              </p:cNvPr>
              <p:cNvSpPr/>
              <p:nvPr/>
            </p:nvSpPr>
            <p:spPr>
              <a:xfrm>
                <a:off x="3428057" y="3801406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K</a:t>
                </a:r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3167FC65-315C-8ADF-916A-6A68A4AED1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02462" y="1703477"/>
                <a:ext cx="1200148" cy="520700"/>
              </a:xfrm>
              <a:prstGeom prst="rect">
                <a:avLst/>
              </a:prstGeom>
            </p:spPr>
          </p:pic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8196A577-6581-A123-9629-9FD50FD565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239664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EBE428AC-AEE8-3D97-01FD-A40F4E9B36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3693610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B822C3AE-5020-7921-4E2E-B0F11BE4AB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2681" y="2673688"/>
                <a:ext cx="527050" cy="520700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CFFF973B-4FAF-1792-281F-121B94B68E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2681" y="3963588"/>
                <a:ext cx="539750" cy="520700"/>
              </a:xfrm>
              <a:prstGeom prst="rect">
                <a:avLst/>
              </a:prstGeom>
            </p:spPr>
          </p:pic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EAF66778-11B2-901F-098D-C70C7E286C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21875" y="492756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39D4AAF6-D07E-936E-2722-AA2D6DBD19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38172" y="5197541"/>
                <a:ext cx="539750" cy="520700"/>
              </a:xfrm>
              <a:prstGeom prst="rect">
                <a:avLst/>
              </a:prstGeom>
            </p:spPr>
          </p:pic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A0A8F7F-BCCB-0BC0-4034-73C9A61E2F57}"/>
                </a:ext>
              </a:extLst>
            </p:cNvPr>
            <p:cNvSpPr/>
            <p:nvPr/>
          </p:nvSpPr>
          <p:spPr>
            <a:xfrm>
              <a:off x="3304076" y="4146003"/>
              <a:ext cx="440100" cy="680885"/>
            </a:xfrm>
            <a:prstGeom prst="rect">
              <a:avLst/>
            </a:prstGeom>
            <a:solidFill>
              <a:schemeClr val="bg1">
                <a:lumMod val="95000"/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q</a:t>
              </a: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41B47FCA-EFCB-A83F-3FCD-E0D76BE391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010" y="5370436"/>
            <a:ext cx="4468494" cy="1200328"/>
          </a:xfrm>
          <a:prstGeom prst="rect">
            <a:avLst/>
          </a:prstGeom>
          <a:noFill/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0603C91-95C4-0FF7-4077-B2DA4117E791}"/>
              </a:ext>
            </a:extLst>
          </p:cNvPr>
          <p:cNvGrpSpPr/>
          <p:nvPr/>
        </p:nvGrpSpPr>
        <p:grpSpPr>
          <a:xfrm>
            <a:off x="6691018" y="1617390"/>
            <a:ext cx="1564464" cy="1527120"/>
            <a:chOff x="7465875" y="2012570"/>
            <a:chExt cx="1564464" cy="152712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E9CD93C-6B8A-9F13-74F8-C8CDFDF14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191311" y="2700662"/>
              <a:ext cx="839028" cy="839028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A9B2CBC0-C92C-129D-20B7-114E6A2F2634}"/>
                </a:ext>
              </a:extLst>
            </p:cNvPr>
            <p:cNvCxnSpPr>
              <a:cxnSpLocks/>
            </p:cNvCxnSpPr>
            <p:nvPr/>
          </p:nvCxnSpPr>
          <p:spPr>
            <a:xfrm>
              <a:off x="8021936" y="2700662"/>
              <a:ext cx="0" cy="839028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86EB60E-17F9-B025-C4C2-918774D0A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65875" y="2925979"/>
              <a:ext cx="428652" cy="423487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B0722CD-77D7-976C-60A8-78787082E564}"/>
                </a:ext>
              </a:extLst>
            </p:cNvPr>
            <p:cNvCxnSpPr>
              <a:cxnSpLocks/>
            </p:cNvCxnSpPr>
            <p:nvPr/>
          </p:nvCxnSpPr>
          <p:spPr>
            <a:xfrm>
              <a:off x="8191311" y="2588861"/>
              <a:ext cx="839028" cy="0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E8CCD4-E869-7BCE-6761-6901318EE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92032" y="2012570"/>
              <a:ext cx="438981" cy="423487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709AF8E-E673-6AB4-A10F-D3CF2CE4B3FB}"/>
              </a:ext>
            </a:extLst>
          </p:cNvPr>
          <p:cNvGrpSpPr/>
          <p:nvPr/>
        </p:nvGrpSpPr>
        <p:grpSpPr>
          <a:xfrm>
            <a:off x="10316982" y="2290670"/>
            <a:ext cx="666273" cy="839028"/>
            <a:chOff x="8525210" y="2304788"/>
            <a:chExt cx="666273" cy="839028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D819556-EBF1-C06E-5163-B6ED90290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25210" y="2304788"/>
              <a:ext cx="226173" cy="839028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D88D586-4945-D758-A007-2437431ED39F}"/>
                </a:ext>
              </a:extLst>
            </p:cNvPr>
            <p:cNvSpPr/>
            <p:nvPr/>
          </p:nvSpPr>
          <p:spPr>
            <a:xfrm>
              <a:off x="8751383" y="2340735"/>
              <a:ext cx="440100" cy="680885"/>
            </a:xfrm>
            <a:prstGeom prst="rect">
              <a:avLst/>
            </a:prstGeom>
            <a:solidFill>
              <a:schemeClr val="bg1">
                <a:lumMod val="95000"/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q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818DBB-7B09-99D0-8C3D-994CADF5BE83}"/>
              </a:ext>
            </a:extLst>
          </p:cNvPr>
          <p:cNvGrpSpPr/>
          <p:nvPr/>
        </p:nvGrpSpPr>
        <p:grpSpPr>
          <a:xfrm>
            <a:off x="8682056" y="1577970"/>
            <a:ext cx="1116750" cy="1566539"/>
            <a:chOff x="9500660" y="2041177"/>
            <a:chExt cx="1116750" cy="1566539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E96CB54-296E-561A-1F88-DF2B06CBE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778382" y="2776447"/>
              <a:ext cx="839028" cy="22617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647A443-DB3D-8FD5-C8B2-49330189D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9500660" y="2767254"/>
              <a:ext cx="226559" cy="840462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36D208B-8232-4D7C-4ED7-FFC219A08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645333" y="2041177"/>
              <a:ext cx="972077" cy="548351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E7C28DC-162B-D78E-AACB-17B98B96E32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8325480" y="2599253"/>
            <a:ext cx="286578" cy="28657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2483EB6-6727-6011-E4D4-4A4EA8BBF2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37843" y="2126321"/>
            <a:ext cx="196881" cy="111179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DE02950-00F5-A980-F217-DC55B7D325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9849897" y="2126321"/>
            <a:ext cx="196881" cy="111179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FF1D94A-7B27-761A-37AA-C6F12377DC4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7788" y="3732353"/>
            <a:ext cx="4617284" cy="59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06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95481-C408-014C-7BCF-28156ECF3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AF89D3D0-0B0D-3FCB-CE71-2CDD9B075350}"/>
              </a:ext>
            </a:extLst>
          </p:cNvPr>
          <p:cNvSpPr/>
          <p:nvPr/>
        </p:nvSpPr>
        <p:spPr>
          <a:xfrm>
            <a:off x="7345843" y="2193681"/>
            <a:ext cx="2531040" cy="110671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67BDA17-1FBF-B5AB-EE07-961A055F3283}"/>
              </a:ext>
            </a:extLst>
          </p:cNvPr>
          <p:cNvSpPr/>
          <p:nvPr/>
        </p:nvSpPr>
        <p:spPr>
          <a:xfrm>
            <a:off x="5921845" y="5074583"/>
            <a:ext cx="5646040" cy="1496181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5425D00-DF17-E172-9F14-DD290A0EE8A1}"/>
              </a:ext>
            </a:extLst>
          </p:cNvPr>
          <p:cNvSpPr/>
          <p:nvPr/>
        </p:nvSpPr>
        <p:spPr>
          <a:xfrm>
            <a:off x="1081335" y="1925081"/>
            <a:ext cx="4155683" cy="209872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161A0B-6499-11F7-C653-4CE3B450D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E56B39C-7222-ED62-1180-20B13FAD79AA}"/>
              </a:ext>
            </a:extLst>
          </p:cNvPr>
          <p:cNvGrpSpPr/>
          <p:nvPr/>
        </p:nvGrpSpPr>
        <p:grpSpPr>
          <a:xfrm>
            <a:off x="652684" y="1501594"/>
            <a:ext cx="4427069" cy="3461190"/>
            <a:chOff x="652684" y="1501594"/>
            <a:chExt cx="4427069" cy="34611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14E2061-BAE1-7DD8-D550-7E18A9BBBB5C}"/>
                </a:ext>
              </a:extLst>
            </p:cNvPr>
            <p:cNvGrpSpPr/>
            <p:nvPr/>
          </p:nvGrpSpPr>
          <p:grpSpPr>
            <a:xfrm>
              <a:off x="652684" y="1501594"/>
              <a:ext cx="4427069" cy="3461190"/>
              <a:chOff x="652681" y="1703477"/>
              <a:chExt cx="5443309" cy="425572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BFA756C-90CC-BEC0-CAFC-8D48137ACB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1509082" y="2397372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B06890C6-DB72-73D7-3839-F060BD1353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1509082" y="3694335"/>
                <a:ext cx="4586908" cy="1031630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13A1AB7-0D7D-9185-4468-CE3A77E499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34613" y="4910722"/>
                <a:ext cx="278091" cy="1031630"/>
              </a:xfrm>
              <a:prstGeom prst="rect">
                <a:avLst/>
              </a:prstGeom>
            </p:spPr>
          </p:pic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7DCD795C-BC5F-973E-A1F2-DC50F7539F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7502" y="2293192"/>
                <a:ext cx="4586910" cy="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A01A6C8-B5E6-6DF4-D951-1FBF8A613F97}"/>
                  </a:ext>
                </a:extLst>
              </p:cNvPr>
              <p:cNvSpPr/>
              <p:nvPr/>
            </p:nvSpPr>
            <p:spPr>
              <a:xfrm>
                <a:off x="3428057" y="2498848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rgbClr val="FF6600"/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V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89A399F-8A68-674E-3E14-E3B16B808906}"/>
                  </a:ext>
                </a:extLst>
              </p:cNvPr>
              <p:cNvSpPr/>
              <p:nvPr/>
            </p:nvSpPr>
            <p:spPr>
              <a:xfrm>
                <a:off x="3428057" y="3801406"/>
                <a:ext cx="685799" cy="828675"/>
              </a:xfrm>
              <a:prstGeom prst="rect">
                <a:avLst/>
              </a:prstGeom>
              <a:solidFill>
                <a:schemeClr val="bg2">
                  <a:alpha val="7701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LMSans10" panose="02000503020200000003" pitchFamily="2" charset="77"/>
                    <a:cs typeface="LMSans10" panose="02000503020200000003" pitchFamily="2" charset="77"/>
                  </a:rPr>
                  <a:t>K</a:t>
                </a:r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07C7D007-433D-98A7-3244-DC928C6546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02462" y="1703477"/>
                <a:ext cx="1200148" cy="520700"/>
              </a:xfrm>
              <a:prstGeom prst="rect">
                <a:avLst/>
              </a:prstGeom>
            </p:spPr>
          </p:pic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BE1D4A2B-B084-F873-A6D4-96A7F91FB3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239664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4CE05508-FCAB-3F83-A965-4BB1912D3D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6386" y="3693610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41E01466-0472-27ED-EC23-E20C922FD0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2681" y="2673688"/>
                <a:ext cx="527050" cy="520700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D097F2F-00B6-F375-E8C5-8AB91F59A9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2681" y="3963588"/>
                <a:ext cx="539750" cy="520700"/>
              </a:xfrm>
              <a:prstGeom prst="rect">
                <a:avLst/>
              </a:prstGeom>
            </p:spPr>
          </p:pic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81744D71-511E-1915-DF74-E05696CF00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21875" y="4927567"/>
                <a:ext cx="0" cy="103163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E15E4DC6-8FAD-29A3-4549-3E268F2C7D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38172" y="5197541"/>
                <a:ext cx="539750" cy="520700"/>
              </a:xfrm>
              <a:prstGeom prst="rect">
                <a:avLst/>
              </a:prstGeom>
            </p:spPr>
          </p:pic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A5E8155-0304-215B-66CE-983112CB1F59}"/>
                </a:ext>
              </a:extLst>
            </p:cNvPr>
            <p:cNvSpPr/>
            <p:nvPr/>
          </p:nvSpPr>
          <p:spPr>
            <a:xfrm>
              <a:off x="3304076" y="4146003"/>
              <a:ext cx="440100" cy="680885"/>
            </a:xfrm>
            <a:prstGeom prst="rect">
              <a:avLst/>
            </a:prstGeom>
            <a:solidFill>
              <a:schemeClr val="bg1">
                <a:lumMod val="95000"/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q</a:t>
              </a: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B9BA4E5D-BD18-16DC-8653-4F569A0750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010" y="5370436"/>
            <a:ext cx="4468494" cy="1200328"/>
          </a:xfrm>
          <a:prstGeom prst="rect">
            <a:avLst/>
          </a:prstGeom>
          <a:noFill/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1FD7AD7-EDF6-0144-701E-1A11BAF94884}"/>
              </a:ext>
            </a:extLst>
          </p:cNvPr>
          <p:cNvGrpSpPr/>
          <p:nvPr/>
        </p:nvGrpSpPr>
        <p:grpSpPr>
          <a:xfrm>
            <a:off x="6691018" y="1617390"/>
            <a:ext cx="1564464" cy="1527120"/>
            <a:chOff x="7465875" y="2012570"/>
            <a:chExt cx="1564464" cy="152712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EBFC78B-AE5D-73A8-997B-9C6AE69E6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191311" y="2700662"/>
              <a:ext cx="839028" cy="839028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07E6C0F-1D01-510C-E747-17DF3EE87D3D}"/>
                </a:ext>
              </a:extLst>
            </p:cNvPr>
            <p:cNvCxnSpPr>
              <a:cxnSpLocks/>
            </p:cNvCxnSpPr>
            <p:nvPr/>
          </p:nvCxnSpPr>
          <p:spPr>
            <a:xfrm>
              <a:off x="8021936" y="2700662"/>
              <a:ext cx="0" cy="839028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EA8BE69-94A3-FE82-5CF1-B9734AFC7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65875" y="2925979"/>
              <a:ext cx="428652" cy="423487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59D35DCD-D022-D560-04AE-22CB2CF2A3EB}"/>
                </a:ext>
              </a:extLst>
            </p:cNvPr>
            <p:cNvCxnSpPr>
              <a:cxnSpLocks/>
            </p:cNvCxnSpPr>
            <p:nvPr/>
          </p:nvCxnSpPr>
          <p:spPr>
            <a:xfrm>
              <a:off x="8191311" y="2588861"/>
              <a:ext cx="839028" cy="0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4E893BC-FACF-785C-51C9-8F5302407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92032" y="2012570"/>
              <a:ext cx="438981" cy="423487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D4856F-F793-243B-A528-030630F7E39D}"/>
              </a:ext>
            </a:extLst>
          </p:cNvPr>
          <p:cNvGrpSpPr/>
          <p:nvPr/>
        </p:nvGrpSpPr>
        <p:grpSpPr>
          <a:xfrm>
            <a:off x="10316982" y="2290670"/>
            <a:ext cx="666273" cy="839028"/>
            <a:chOff x="8525210" y="2304788"/>
            <a:chExt cx="666273" cy="839028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667DDBC-D26E-CBD1-69E9-5BF80CF1D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25210" y="2304788"/>
              <a:ext cx="226173" cy="839028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3CDBA9F-2632-CF7B-73B4-E8CA34995B86}"/>
                </a:ext>
              </a:extLst>
            </p:cNvPr>
            <p:cNvSpPr/>
            <p:nvPr/>
          </p:nvSpPr>
          <p:spPr>
            <a:xfrm>
              <a:off x="8751383" y="2340735"/>
              <a:ext cx="440100" cy="680885"/>
            </a:xfrm>
            <a:prstGeom prst="rect">
              <a:avLst/>
            </a:prstGeom>
            <a:solidFill>
              <a:schemeClr val="bg1">
                <a:lumMod val="95000"/>
                <a:alpha val="7701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  <a:latin typeface="LMSans10" panose="02000503020200000003" pitchFamily="2" charset="77"/>
                  <a:cs typeface="LMSans10" panose="02000503020200000003" pitchFamily="2" charset="77"/>
                </a:rPr>
                <a:t>q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355B9B4-88CF-913E-C9A3-5CF3DAF2D37D}"/>
              </a:ext>
            </a:extLst>
          </p:cNvPr>
          <p:cNvGrpSpPr/>
          <p:nvPr/>
        </p:nvGrpSpPr>
        <p:grpSpPr>
          <a:xfrm>
            <a:off x="8682056" y="1577970"/>
            <a:ext cx="1116750" cy="1566539"/>
            <a:chOff x="9500660" y="2041177"/>
            <a:chExt cx="1116750" cy="1566539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E83DE64-7FC3-E6FF-06E9-D04692F8B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778382" y="2776447"/>
              <a:ext cx="839028" cy="22617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2C88C67-C45D-A7E8-DAD1-B0437655C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9500660" y="2767254"/>
              <a:ext cx="226559" cy="840462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8B28BEF-975B-5BE1-3634-5DDA6843E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645333" y="2041177"/>
              <a:ext cx="972077" cy="548351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41EE7669-698C-D13D-E977-C04B574051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8325480" y="2599253"/>
            <a:ext cx="286578" cy="28657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7566A26-B175-6198-4D1E-EF3CF508E0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37843" y="2126321"/>
            <a:ext cx="196881" cy="111179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9A38B8A-4DAC-D2E7-E2D9-BD1E1396B5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9849897" y="2126321"/>
            <a:ext cx="196881" cy="11117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4EFE96-1FEC-3732-6D08-AA30F59ED1E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71015" y="5367262"/>
            <a:ext cx="5390829" cy="1173078"/>
          </a:xfrm>
          <a:prstGeom prst="rect">
            <a:avLst/>
          </a:prstGeom>
          <a:noFill/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321C65E-CFDC-9314-72A1-41292FFDC4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7788" y="3732353"/>
            <a:ext cx="4617284" cy="59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0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D644B-BB21-8D41-8FA1-7EA8B7310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F431C65A-6339-9006-6E01-522899C6621E}"/>
              </a:ext>
            </a:extLst>
          </p:cNvPr>
          <p:cNvSpPr/>
          <p:nvPr/>
        </p:nvSpPr>
        <p:spPr>
          <a:xfrm>
            <a:off x="377371" y="1204686"/>
            <a:ext cx="11318101" cy="2467428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927690-8587-F6C6-33E0-5C5EC511A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3CC3824-7A58-FB7F-1CCD-83E0D9DE7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285" y="1727460"/>
            <a:ext cx="9024744" cy="170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46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4C622-5A17-A9E0-1F8E-D6838BAC2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1CE53ECB-41BC-F5B7-EA59-CF426D38D674}"/>
              </a:ext>
            </a:extLst>
          </p:cNvPr>
          <p:cNvSpPr/>
          <p:nvPr/>
        </p:nvSpPr>
        <p:spPr>
          <a:xfrm>
            <a:off x="377371" y="1204685"/>
            <a:ext cx="11318101" cy="5450422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9DD5EB-9318-23D1-D623-26EC57331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EBA0BA8-9859-7D55-BACE-502A8978B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285" y="1727460"/>
            <a:ext cx="9024744" cy="170154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677F33A-1771-B9BF-09AB-65AB919C2B22}"/>
              </a:ext>
            </a:extLst>
          </p:cNvPr>
          <p:cNvSpPr txBox="1"/>
          <p:nvPr/>
        </p:nvSpPr>
        <p:spPr>
          <a:xfrm>
            <a:off x="1291285" y="3897086"/>
            <a:ext cx="94057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Interference vanishes only for orthogonal keys.</a:t>
            </a:r>
          </a:p>
          <a:p>
            <a:endParaRPr lang="en-US" sz="3200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endParaRPr lang="en-US" sz="3200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In practice, keys are correlated.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If keys outnumber dims, interference is unavoidable.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F3EFA5-29F6-92ED-89A5-9AE306236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6507" y="4648660"/>
            <a:ext cx="3858985" cy="63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69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AD2A6-87D8-A186-867A-66BFE87CE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190E7E89-F5A9-06D4-BE1B-FBB9246A2BB2}"/>
              </a:ext>
            </a:extLst>
          </p:cNvPr>
          <p:cNvSpPr/>
          <p:nvPr/>
        </p:nvSpPr>
        <p:spPr>
          <a:xfrm>
            <a:off x="377371" y="1756229"/>
            <a:ext cx="11318101" cy="2450011"/>
          </a:xfrm>
          <a:prstGeom prst="roundRect">
            <a:avLst>
              <a:gd name="adj" fmla="val 750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DDFF20-11E8-F013-A60E-E1749865F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2885F7-B064-0DC5-B92D-0CC150DAF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24" y="2860193"/>
            <a:ext cx="9793152" cy="1121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CA5CDA-F8B8-83FD-774C-3B7DD6CF8B46}"/>
              </a:ext>
            </a:extLst>
          </p:cNvPr>
          <p:cNvSpPr txBox="1"/>
          <p:nvPr/>
        </p:nvSpPr>
        <p:spPr>
          <a:xfrm>
            <a:off x="496528" y="1922549"/>
            <a:ext cx="8995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Test Time Regression </a:t>
            </a:r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(Wang et al, 2025)</a:t>
            </a: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44900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A0B15-BCE4-7D57-E5F5-6F18C33A9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58B195-DC22-D181-711A-8C6F6B1A010E}"/>
              </a:ext>
            </a:extLst>
          </p:cNvPr>
          <p:cNvSpPr/>
          <p:nvPr/>
        </p:nvSpPr>
        <p:spPr>
          <a:xfrm>
            <a:off x="377371" y="1756229"/>
            <a:ext cx="11318101" cy="2450011"/>
          </a:xfrm>
          <a:prstGeom prst="roundRect">
            <a:avLst>
              <a:gd name="adj" fmla="val 750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C45838-DF43-230C-DD84-7DF6304EC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B6EBFD-B4AC-5B4E-420A-8ED67307D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24" y="2860193"/>
            <a:ext cx="9793152" cy="1121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BC2044-B9E3-D3B8-CDA2-5DA1DFE86D40}"/>
              </a:ext>
            </a:extLst>
          </p:cNvPr>
          <p:cNvSpPr txBox="1"/>
          <p:nvPr/>
        </p:nvSpPr>
        <p:spPr>
          <a:xfrm>
            <a:off x="496528" y="1922549"/>
            <a:ext cx="8995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Test Time Regression </a:t>
            </a:r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(Wang et al, 2025)</a:t>
            </a: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4A9F03-6F73-7147-3962-1D480BA98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V="1">
            <a:off x="2359072" y="4042902"/>
            <a:ext cx="561209" cy="2015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E4C1BD-E4EF-CED1-EF82-B98B14F3C5C6}"/>
              </a:ext>
            </a:extLst>
          </p:cNvPr>
          <p:cNvSpPr txBox="1"/>
          <p:nvPr/>
        </p:nvSpPr>
        <p:spPr>
          <a:xfrm>
            <a:off x="1237689" y="4414797"/>
            <a:ext cx="2803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Hypothesis Space</a:t>
            </a:r>
          </a:p>
        </p:txBody>
      </p:sp>
    </p:spTree>
    <p:extLst>
      <p:ext uri="{BB962C8B-B14F-4D97-AF65-F5344CB8AC3E}">
        <p14:creationId xmlns:p14="http://schemas.microsoft.com/office/powerpoint/2010/main" val="1391618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D178E-35CC-918B-C601-E786A9FBB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46DCD6F-01E0-525A-ED04-1087FC7B7944}"/>
              </a:ext>
            </a:extLst>
          </p:cNvPr>
          <p:cNvSpPr/>
          <p:nvPr/>
        </p:nvSpPr>
        <p:spPr>
          <a:xfrm>
            <a:off x="3221502" y="3713870"/>
            <a:ext cx="5866227" cy="1744395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1C768F-F092-AC47-E92A-F23F80D75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TL;DR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0019B8F-C664-98DA-A916-B60E5A68E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We developed Local Linear Attention (</a:t>
            </a:r>
            <a:r>
              <a:rPr lang="en-US" sz="3200" b="1" dirty="0">
                <a:latin typeface="LMSans10" panose="02000503020200000003" pitchFamily="2" charset="77"/>
                <a:cs typeface="LMSans10" panose="02000503020200000003" pitchFamily="2" charset="77"/>
              </a:rPr>
              <a:t>LLA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), an improvement over </a:t>
            </a: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Softmax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 Attention from a test-time regression perspective.</a:t>
            </a:r>
          </a:p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Parameterized Local Linear Attention (</a:t>
            </a:r>
            <a:r>
              <a:rPr lang="en-US" sz="3200" b="1" dirty="0">
                <a:latin typeface="LMSans10" panose="02000503020200000003" pitchFamily="2" charset="77"/>
                <a:cs typeface="LMSans10" panose="02000503020200000003" pitchFamily="2" charset="77"/>
              </a:rPr>
              <a:t>Parallax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) is a practical variant of LLA for language modeling.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554980-4A72-7BA7-24D1-560BA2D3D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081" y="3914097"/>
            <a:ext cx="5213838" cy="134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616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1805A-05A0-A987-699A-65F6DF1BC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7F9A09A-E20B-FDC6-5AA0-A2B4A3BE3A16}"/>
              </a:ext>
            </a:extLst>
          </p:cNvPr>
          <p:cNvSpPr/>
          <p:nvPr/>
        </p:nvSpPr>
        <p:spPr>
          <a:xfrm>
            <a:off x="377371" y="1756229"/>
            <a:ext cx="11318101" cy="2450011"/>
          </a:xfrm>
          <a:prstGeom prst="roundRect">
            <a:avLst>
              <a:gd name="adj" fmla="val 750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641F49-D276-C7DC-1435-02CF45CCB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3950E8-FB94-B359-90E4-7E4D98631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24" y="2860193"/>
            <a:ext cx="9793152" cy="1121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615B38-FFC3-967A-080B-E194E3E11AC4}"/>
              </a:ext>
            </a:extLst>
          </p:cNvPr>
          <p:cNvSpPr txBox="1"/>
          <p:nvPr/>
        </p:nvSpPr>
        <p:spPr>
          <a:xfrm>
            <a:off x="496528" y="1922549"/>
            <a:ext cx="8995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Test Time Regression </a:t>
            </a:r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(Wang et al, 2025)</a:t>
            </a: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8B7F2E-866A-DCF8-4972-2DDBB9C85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742" y="4133568"/>
            <a:ext cx="3436258" cy="5612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CB60F6-0F78-2C0D-215D-766A38920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V="1">
            <a:off x="3996486" y="3749232"/>
            <a:ext cx="561209" cy="20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115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14BC8-B156-6040-4F69-8CD616546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FDBF9E4-ACE7-E1ED-0500-0479CD86F0FF}"/>
              </a:ext>
            </a:extLst>
          </p:cNvPr>
          <p:cNvSpPr/>
          <p:nvPr/>
        </p:nvSpPr>
        <p:spPr>
          <a:xfrm>
            <a:off x="377371" y="1756229"/>
            <a:ext cx="11318101" cy="2450011"/>
          </a:xfrm>
          <a:prstGeom prst="roundRect">
            <a:avLst>
              <a:gd name="adj" fmla="val 750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CD96B5-F0F0-1693-5F2D-CC834A7B4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6C6F8E-FACC-B567-7E37-58650C0BE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24" y="2860193"/>
            <a:ext cx="9793152" cy="1121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417528-CBF8-DD31-27EC-1B643ADFA916}"/>
              </a:ext>
            </a:extLst>
          </p:cNvPr>
          <p:cNvSpPr txBox="1"/>
          <p:nvPr/>
        </p:nvSpPr>
        <p:spPr>
          <a:xfrm>
            <a:off x="496528" y="1922549"/>
            <a:ext cx="8995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Test Time Regression </a:t>
            </a:r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(Wang et al, 2025)</a:t>
            </a: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00DD8B-1826-FA17-60E7-BA82BF355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V="1">
            <a:off x="7620421" y="3749232"/>
            <a:ext cx="561209" cy="2015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1A289F-A8E8-ABAD-7A35-AD1E42301CF1}"/>
              </a:ext>
            </a:extLst>
          </p:cNvPr>
          <p:cNvSpPr txBox="1"/>
          <p:nvPr/>
        </p:nvSpPr>
        <p:spPr>
          <a:xfrm>
            <a:off x="6532703" y="4206240"/>
            <a:ext cx="2736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(Weighted) MSE</a:t>
            </a:r>
          </a:p>
        </p:txBody>
      </p:sp>
    </p:spTree>
    <p:extLst>
      <p:ext uri="{BB962C8B-B14F-4D97-AF65-F5344CB8AC3E}">
        <p14:creationId xmlns:p14="http://schemas.microsoft.com/office/powerpoint/2010/main" val="195124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17468-1CAD-AB94-EB76-77F25CCD8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75A9BDA-11E3-3F37-16FB-A533C98CE2C8}"/>
              </a:ext>
            </a:extLst>
          </p:cNvPr>
          <p:cNvSpPr/>
          <p:nvPr/>
        </p:nvSpPr>
        <p:spPr>
          <a:xfrm>
            <a:off x="377371" y="1756229"/>
            <a:ext cx="11318101" cy="2450011"/>
          </a:xfrm>
          <a:prstGeom prst="roundRect">
            <a:avLst>
              <a:gd name="adj" fmla="val 750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43163-92EA-4A78-04FC-29E66EEFF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C7F877-BFDF-C578-B1C4-3C60EDF06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24" y="2860193"/>
            <a:ext cx="9793152" cy="1121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D4EB9D-75FB-2985-A734-E70D6B368FFC}"/>
              </a:ext>
            </a:extLst>
          </p:cNvPr>
          <p:cNvSpPr txBox="1"/>
          <p:nvPr/>
        </p:nvSpPr>
        <p:spPr>
          <a:xfrm>
            <a:off x="496528" y="1922549"/>
            <a:ext cx="8995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Test Time Regression </a:t>
            </a:r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(Wang et al, 2025)</a:t>
            </a: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51F1F-9EE4-6098-1162-ABF848C598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V="1">
            <a:off x="10083778" y="3749232"/>
            <a:ext cx="561209" cy="2015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83BCE1-F2F1-E483-1DED-32B6F2BBAC6F}"/>
              </a:ext>
            </a:extLst>
          </p:cNvPr>
          <p:cNvSpPr txBox="1"/>
          <p:nvPr/>
        </p:nvSpPr>
        <p:spPr>
          <a:xfrm>
            <a:off x="9203647" y="4130617"/>
            <a:ext cx="2321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Regularization</a:t>
            </a:r>
          </a:p>
        </p:txBody>
      </p:sp>
    </p:spTree>
    <p:extLst>
      <p:ext uri="{BB962C8B-B14F-4D97-AF65-F5344CB8AC3E}">
        <p14:creationId xmlns:p14="http://schemas.microsoft.com/office/powerpoint/2010/main" val="1378645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662FA-A771-A9B2-59A8-1080659F0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E03D0B9-8268-E1C9-8289-40CBEC265AA5}"/>
              </a:ext>
            </a:extLst>
          </p:cNvPr>
          <p:cNvSpPr/>
          <p:nvPr/>
        </p:nvSpPr>
        <p:spPr>
          <a:xfrm>
            <a:off x="377371" y="1142276"/>
            <a:ext cx="11318101" cy="1431108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A5CAC8-DCDA-A9E0-3547-E4CE1AB50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C1C34C-D443-6A96-FFF9-7A0B3EF6C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23" y="1307691"/>
            <a:ext cx="9793152" cy="1121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9778BF-6F92-AAE4-F8ED-33802C9351A0}"/>
              </a:ext>
            </a:extLst>
          </p:cNvPr>
          <p:cNvSpPr txBox="1"/>
          <p:nvPr/>
        </p:nvSpPr>
        <p:spPr>
          <a:xfrm>
            <a:off x="1018904" y="2738799"/>
            <a:ext cx="102935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LA corresponds to </a:t>
            </a:r>
            <a:r>
              <a:rPr lang="en-US" sz="3200" b="1" dirty="0">
                <a:latin typeface="LMSans10" panose="02000503020200000003" pitchFamily="2" charset="77"/>
                <a:cs typeface="LMSans10" panose="02000503020200000003" pitchFamily="2" charset="77"/>
              </a:rPr>
              <a:t>parametric linear regression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DeltaNet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 </a:t>
            </a:r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(yang et al., 2024): 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SGD, unregularized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MesaNet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 </a:t>
            </a:r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(von Oswald et al., 2026): 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optimal ridge regression.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045E39-55C2-EBE8-834E-E28B151BE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9018" y="3534427"/>
            <a:ext cx="4313964" cy="4467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F55E409-DAFF-1C4E-5351-29D5F96FD9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4808" y="4192033"/>
            <a:ext cx="9122384" cy="101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723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FD458-9C45-EDC7-AF6A-2D4EBB988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9D453C2-6FA1-8056-CDC7-69E656F8444A}"/>
              </a:ext>
            </a:extLst>
          </p:cNvPr>
          <p:cNvSpPr/>
          <p:nvPr/>
        </p:nvSpPr>
        <p:spPr>
          <a:xfrm>
            <a:off x="377371" y="1142276"/>
            <a:ext cx="11318101" cy="1431108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2E548-8C0B-BC25-35CE-6C96EF7B2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94F978-F842-C063-F2A4-EEEFC674D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23" y="1307691"/>
            <a:ext cx="9793152" cy="1121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FC5555-03E7-0438-D044-3C53E51257E1}"/>
              </a:ext>
            </a:extLst>
          </p:cNvPr>
          <p:cNvSpPr txBox="1"/>
          <p:nvPr/>
        </p:nvSpPr>
        <p:spPr>
          <a:xfrm>
            <a:off x="1018904" y="2738799"/>
            <a:ext cx="102935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LA corresponds to </a:t>
            </a:r>
            <a:r>
              <a:rPr lang="en-US" sz="3200" b="1" dirty="0">
                <a:latin typeface="LMSans10" panose="02000503020200000003" pitchFamily="2" charset="77"/>
                <a:cs typeface="LMSans10" panose="02000503020200000003" pitchFamily="2" charset="77"/>
              </a:rPr>
              <a:t>parametric linear regression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DeltaNet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 </a:t>
            </a:r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(yang et al., 2024): 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SGD, unregularized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MesaNet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 </a:t>
            </a:r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(von Oswald et al., 2026): 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optimal ridge regression.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A396AB-155C-9AC6-4843-CC98B81D7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070" y="3429000"/>
            <a:ext cx="9067197" cy="147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41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9C24E-0A45-9E7F-4FBA-CC6CDBAA9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FF93380-C22B-8AC3-E77F-0764B8D65A74}"/>
              </a:ext>
            </a:extLst>
          </p:cNvPr>
          <p:cNvSpPr/>
          <p:nvPr/>
        </p:nvSpPr>
        <p:spPr>
          <a:xfrm>
            <a:off x="377371" y="1142276"/>
            <a:ext cx="11318101" cy="1431108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3FD14E-E036-FA7B-643D-DD31AD6E3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FF5BF5-43D4-8167-8C13-97A95FE6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23" y="1307691"/>
            <a:ext cx="9793152" cy="1121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31AADD-3D8E-1925-D8CC-AB61AEB98C55}"/>
              </a:ext>
            </a:extLst>
          </p:cNvPr>
          <p:cNvSpPr txBox="1"/>
          <p:nvPr/>
        </p:nvSpPr>
        <p:spPr>
          <a:xfrm>
            <a:off x="1018904" y="2738799"/>
            <a:ext cx="102935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LA corresponds to </a:t>
            </a:r>
            <a:r>
              <a:rPr lang="en-US" sz="3200" b="1" dirty="0">
                <a:latin typeface="LMSans10" panose="02000503020200000003" pitchFamily="2" charset="77"/>
                <a:cs typeface="LMSans10" panose="02000503020200000003" pitchFamily="2" charset="77"/>
              </a:rPr>
              <a:t>parametric linear regression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DeltaNet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 </a:t>
            </a:r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(yang et al., 2024): 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SGD, unregularized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MesaNet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 </a:t>
            </a:r>
            <a:r>
              <a:rPr lang="en-US" sz="2800" dirty="0">
                <a:latin typeface="LMSans10" panose="02000503020200000003" pitchFamily="2" charset="77"/>
                <a:cs typeface="LMSans10" panose="02000503020200000003" pitchFamily="2" charset="77"/>
              </a:rPr>
              <a:t>(von Oswald et al., 2026): 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optimal ridge regression.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4F2AD5-69E4-EAA5-6384-457A0A2A0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458" y="3429000"/>
            <a:ext cx="9554638" cy="152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483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9A183-D1DD-9834-CEF2-F05A844B8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809D2A0-4538-19E3-740A-04C91884CD6D}"/>
              </a:ext>
            </a:extLst>
          </p:cNvPr>
          <p:cNvSpPr/>
          <p:nvPr/>
        </p:nvSpPr>
        <p:spPr>
          <a:xfrm>
            <a:off x="377371" y="1142276"/>
            <a:ext cx="11318101" cy="1431108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8D93A-AA7B-92B8-863C-926A28AD4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1CC794-1465-FBB2-2E3F-67E8FECC1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23" y="1307691"/>
            <a:ext cx="9793152" cy="1121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E390DC-15AA-3AD6-D7CF-D622328C1F23}"/>
              </a:ext>
            </a:extLst>
          </p:cNvPr>
          <p:cNvSpPr txBox="1"/>
          <p:nvPr/>
        </p:nvSpPr>
        <p:spPr>
          <a:xfrm>
            <a:off x="1018904" y="2738799"/>
            <a:ext cx="102935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SA corresponds to </a:t>
            </a:r>
            <a:r>
              <a:rPr lang="en-US" sz="3200" b="1" dirty="0">
                <a:latin typeface="LMSans10" panose="02000503020200000003" pitchFamily="2" charset="77"/>
                <a:cs typeface="LMSans10" panose="02000503020200000003" pitchFamily="2" charset="77"/>
              </a:rPr>
              <a:t>nonparametric kernel regression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SA is a </a:t>
            </a:r>
            <a:r>
              <a:rPr lang="en-US" sz="3200" b="1" dirty="0">
                <a:latin typeface="LMSans10" panose="02000503020200000003" pitchFamily="2" charset="77"/>
                <a:cs typeface="LMSans10" panose="02000503020200000003" pitchFamily="2" charset="77"/>
              </a:rPr>
              <a:t>Local Constant (NW) 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estimator.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If </a:t>
            </a: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QKNorm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 is applied, the kernel becomes an RBF kernel.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A80AB4-0E6D-7274-C4DB-E21A827096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9469" y="4146595"/>
            <a:ext cx="7772400" cy="10331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B8C0A0-5300-ED9A-E82A-2330F1BE51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9468" y="3422469"/>
            <a:ext cx="7633063" cy="53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05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14B5C-C970-4F54-0F93-E72801089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1BE5CCF-2794-A194-0C44-49D99584E3A9}"/>
              </a:ext>
            </a:extLst>
          </p:cNvPr>
          <p:cNvSpPr/>
          <p:nvPr/>
        </p:nvSpPr>
        <p:spPr>
          <a:xfrm>
            <a:off x="377371" y="1142276"/>
            <a:ext cx="11318101" cy="1431108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855AD4-A4F1-D622-F765-377F5CA7A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63AD16-9C09-24A9-A454-05F979647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23" y="1307691"/>
            <a:ext cx="9793152" cy="1121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1F5CEE-1924-8CBD-EDAB-B1DB3AB43D7D}"/>
              </a:ext>
            </a:extLst>
          </p:cNvPr>
          <p:cNvSpPr txBox="1"/>
          <p:nvPr/>
        </p:nvSpPr>
        <p:spPr>
          <a:xfrm>
            <a:off x="1018904" y="2738799"/>
            <a:ext cx="102935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LLA corresponds to </a:t>
            </a:r>
            <a:r>
              <a:rPr lang="en-US" sz="3200" b="1" dirty="0">
                <a:latin typeface="LMSans10" panose="02000503020200000003" pitchFamily="2" charset="77"/>
                <a:cs typeface="LMSans10" panose="02000503020200000003" pitchFamily="2" charset="77"/>
              </a:rPr>
              <a:t>nonparametric kernel regression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LMSans10" panose="02000503020200000003" pitchFamily="2" charset="77"/>
              <a:cs typeface="LMSans10" panose="02000503020200000003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LLA is a </a:t>
            </a:r>
            <a:r>
              <a:rPr lang="en-US" sz="3200" b="1" dirty="0">
                <a:latin typeface="LMSans10" panose="02000503020200000003" pitchFamily="2" charset="77"/>
                <a:cs typeface="LMSans10" panose="02000503020200000003" pitchFamily="2" charset="77"/>
              </a:rPr>
              <a:t>Local Linear 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estimator.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If </a:t>
            </a: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QKNorm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 is applied, the kernel becomes an RBF kernel.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0CD881-D7DD-E61E-B4A9-245EDB7AC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03" y="3429000"/>
            <a:ext cx="10694792" cy="177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10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2BCBB-C5D0-6369-9BF7-1EF1EA90D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5200FBB3-9AA7-E56F-8499-6CB34785BC42}"/>
              </a:ext>
            </a:extLst>
          </p:cNvPr>
          <p:cNvSpPr/>
          <p:nvPr/>
        </p:nvSpPr>
        <p:spPr>
          <a:xfrm>
            <a:off x="377371" y="1204686"/>
            <a:ext cx="11318101" cy="5384800"/>
          </a:xfrm>
          <a:prstGeom prst="roundRect">
            <a:avLst>
              <a:gd name="adj" fmla="val 7503"/>
            </a:avLst>
          </a:prstGeom>
          <a:solidFill>
            <a:schemeClr val="tx2">
              <a:lumMod val="10000"/>
              <a:lumOff val="90000"/>
              <a:alpha val="6001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779F15-0843-21E8-41FF-40354230B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3003F2-6354-311D-1327-383B7356C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21" y="1437714"/>
            <a:ext cx="10812600" cy="2854886"/>
          </a:xfrm>
          <a:prstGeom prst="roundRect">
            <a:avLst>
              <a:gd name="adj" fmla="val 9067"/>
            </a:avLst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FBCF28-61B4-BF95-DF56-0CC36123C87C}"/>
              </a:ext>
            </a:extLst>
          </p:cNvPr>
          <p:cNvSpPr txBox="1"/>
          <p:nvPr/>
        </p:nvSpPr>
        <p:spPr>
          <a:xfrm>
            <a:off x="1248103" y="4292600"/>
            <a:ext cx="9405744" cy="2219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LA (GL):  irreducible misspecification error.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SA (NW): unavoidable boundary bias.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LLA (LL): minimax-optimal for C</a:t>
            </a:r>
            <a:r>
              <a:rPr lang="en-US" sz="3200" baseline="30000" dirty="0">
                <a:latin typeface="LMSans10" panose="02000503020200000003" pitchFamily="2" charset="77"/>
                <a:cs typeface="LMSans10" panose="02000503020200000003" pitchFamily="2" charset="77"/>
              </a:rPr>
              <a:t>2 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target.</a:t>
            </a:r>
            <a:endParaRPr lang="en-US" sz="3200" baseline="30000" dirty="0">
              <a:latin typeface="LMSans10" panose="02000503020200000003" pitchFamily="2" charset="77"/>
              <a:cs typeface="LMSans10" panose="02000503020200000003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24249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88CCC-B7CD-338A-6F08-DC05E66AD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A36DE696-6C35-8CF0-F178-55A06F7C9A22}"/>
              </a:ext>
            </a:extLst>
          </p:cNvPr>
          <p:cNvSpPr/>
          <p:nvPr/>
        </p:nvSpPr>
        <p:spPr>
          <a:xfrm>
            <a:off x="1952786" y="1204686"/>
            <a:ext cx="8043621" cy="5384800"/>
          </a:xfrm>
          <a:prstGeom prst="roundRect">
            <a:avLst>
              <a:gd name="adj" fmla="val 7503"/>
            </a:avLst>
          </a:prstGeom>
          <a:solidFill>
            <a:schemeClr val="tx2">
              <a:lumMod val="10000"/>
              <a:lumOff val="90000"/>
              <a:alpha val="6001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E6EF2C-DB08-0ED4-75BD-53A8802EE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From Associative Memory to Attention</a:t>
            </a:r>
          </a:p>
        </p:txBody>
      </p:sp>
      <p:pic>
        <p:nvPicPr>
          <p:cNvPr id="5" name="7bf01cecd0e9803ddd07a896a574c141_raw">
            <a:hlinkClick r:id="" action="ppaction://media"/>
            <a:extLst>
              <a:ext uri="{FF2B5EF4-FFF2-40B4-BE49-F238E27FC236}">
                <a16:creationId xmlns:a16="http://schemas.microsoft.com/office/drawing/2014/main" id="{137BC890-AAFB-7661-309B-6CFDDA3BD2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6796" t="3586" r="5616" b="11184"/>
          <a:stretch>
            <a:fillRect/>
          </a:stretch>
        </p:blipFill>
        <p:spPr>
          <a:xfrm>
            <a:off x="2355368" y="1564591"/>
            <a:ext cx="7191213" cy="4664990"/>
          </a:xfrm>
          <a:prstGeom prst="roundRect">
            <a:avLst>
              <a:gd name="adj" fmla="val 8694"/>
            </a:avLst>
          </a:prstGeom>
        </p:spPr>
      </p:pic>
    </p:spTree>
    <p:extLst>
      <p:ext uri="{BB962C8B-B14F-4D97-AF65-F5344CB8AC3E}">
        <p14:creationId xmlns:p14="http://schemas.microsoft.com/office/powerpoint/2010/main" val="10733030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022BA-3CDD-A18A-1916-0D2E27B03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D25E8-F320-3455-44BD-9E27237AD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Efficiency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603373E-B516-A753-1EB5-C44F05370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Parallax increases arithmetic intensity and is hardware-efficient.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2F18887-3DB9-09AF-922B-B54CA38DABE0}"/>
              </a:ext>
            </a:extLst>
          </p:cNvPr>
          <p:cNvGrpSpPr/>
          <p:nvPr/>
        </p:nvGrpSpPr>
        <p:grpSpPr>
          <a:xfrm>
            <a:off x="1467556" y="1677636"/>
            <a:ext cx="8369619" cy="5061830"/>
            <a:chOff x="1467556" y="1677636"/>
            <a:chExt cx="8369619" cy="506183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117533D-109C-5332-0C09-563FC8B77C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64775" y="1677636"/>
              <a:ext cx="7772400" cy="486458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C0113DC-3990-A729-11EC-92E6AFE5C8BE}"/>
                </a:ext>
              </a:extLst>
            </p:cNvPr>
            <p:cNvSpPr/>
            <p:nvPr/>
          </p:nvSpPr>
          <p:spPr>
            <a:xfrm>
              <a:off x="1467556" y="5949243"/>
              <a:ext cx="1557866" cy="790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871456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9C20F-696C-29CD-7782-579C2BA1F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F229EBE-BCCC-7187-2A92-D0176BF8B42D}"/>
              </a:ext>
            </a:extLst>
          </p:cNvPr>
          <p:cNvSpPr/>
          <p:nvPr/>
        </p:nvSpPr>
        <p:spPr>
          <a:xfrm>
            <a:off x="712922" y="1204686"/>
            <a:ext cx="10693831" cy="3475802"/>
          </a:xfrm>
          <a:prstGeom prst="roundRect">
            <a:avLst>
              <a:gd name="adj" fmla="val 750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D5F354-7D56-8E6C-C0C7-F2B32878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Local Linear Attention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B66C46-2EDB-E075-17E8-0C7F3CD5A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424" y="1374941"/>
            <a:ext cx="9196952" cy="9494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72E6B1-453E-2311-D1FB-97DC808DA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49" y="2526172"/>
            <a:ext cx="9958133" cy="203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6C338-DE3E-9B08-24F3-3062A5431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89EA3BA-616B-F5B7-B3AF-4826EFAB57F0}"/>
              </a:ext>
            </a:extLst>
          </p:cNvPr>
          <p:cNvSpPr/>
          <p:nvPr/>
        </p:nvSpPr>
        <p:spPr>
          <a:xfrm>
            <a:off x="1468736" y="3278846"/>
            <a:ext cx="9287088" cy="2734495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7FC7CCF4-EEF8-DEC6-16E6-E63C08870176}"/>
              </a:ext>
            </a:extLst>
          </p:cNvPr>
          <p:cNvSpPr/>
          <p:nvPr/>
        </p:nvSpPr>
        <p:spPr>
          <a:xfrm>
            <a:off x="2608881" y="1456841"/>
            <a:ext cx="6974237" cy="1224366"/>
          </a:xfrm>
          <a:prstGeom prst="roundRect">
            <a:avLst>
              <a:gd name="adj" fmla="val 750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EB2FEA-04F0-5DF2-FC0C-5F76429E7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Local Linear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013453-10F3-3A08-EBFE-0482A7BEA6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5632"/>
          <a:stretch>
            <a:fillRect/>
          </a:stretch>
        </p:blipFill>
        <p:spPr>
          <a:xfrm>
            <a:off x="1468736" y="1600531"/>
            <a:ext cx="8964478" cy="10806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26871C-10BA-6391-D978-2BF998327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982" y="3429000"/>
            <a:ext cx="8820036" cy="232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726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39E16-F60A-A76C-022D-08E71F6C6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26837D0-0015-88DE-07AB-013D8AA3CA0A}"/>
              </a:ext>
            </a:extLst>
          </p:cNvPr>
          <p:cNvSpPr/>
          <p:nvPr/>
        </p:nvSpPr>
        <p:spPr>
          <a:xfrm>
            <a:off x="960895" y="2991173"/>
            <a:ext cx="10337369" cy="3456121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21024256-8907-107D-4184-A2B239DF5032}"/>
              </a:ext>
            </a:extLst>
          </p:cNvPr>
          <p:cNvSpPr/>
          <p:nvPr/>
        </p:nvSpPr>
        <p:spPr>
          <a:xfrm>
            <a:off x="2608881" y="1456841"/>
            <a:ext cx="6974237" cy="1224366"/>
          </a:xfrm>
          <a:prstGeom prst="roundRect">
            <a:avLst>
              <a:gd name="adj" fmla="val 750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F1C2F1-7220-1FCC-5324-8D9EC428B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Local Linear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0C99EA-AD36-A322-D4EF-C5505D6A84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5632"/>
          <a:stretch>
            <a:fillRect/>
          </a:stretch>
        </p:blipFill>
        <p:spPr>
          <a:xfrm>
            <a:off x="1468736" y="1600531"/>
            <a:ext cx="8964478" cy="10806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D0F44E-BEDD-7BD3-3398-693B4854036D}"/>
              </a:ext>
            </a:extLst>
          </p:cNvPr>
          <p:cNvSpPr txBox="1"/>
          <p:nvPr/>
        </p:nvSpPr>
        <p:spPr>
          <a:xfrm>
            <a:off x="1162373" y="3116999"/>
            <a:ext cx="10068732" cy="3204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To solve the linear system, LLA introduces a parallel conjugate gradient solver.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High compute and I/O overhead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A regularization–expressiveness trade-off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Incompatibility with low-precision arithmetic</a:t>
            </a:r>
            <a:endParaRPr lang="en-US" sz="3200" baseline="30000" dirty="0">
              <a:latin typeface="LMSans10" panose="02000503020200000003" pitchFamily="2" charset="77"/>
              <a:cs typeface="LMSans10" panose="02000503020200000003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21FFDA-6D43-A242-196E-6B46229B6E67}"/>
              </a:ext>
            </a:extLst>
          </p:cNvPr>
          <p:cNvSpPr/>
          <p:nvPr/>
        </p:nvSpPr>
        <p:spPr>
          <a:xfrm>
            <a:off x="7731842" y="1543144"/>
            <a:ext cx="1851276" cy="1051759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5922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CCA29-F9DF-C080-AEF8-9BB023A6B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3D3183EE-E019-AC76-8306-F8842EF95A80}"/>
              </a:ext>
            </a:extLst>
          </p:cNvPr>
          <p:cNvSpPr/>
          <p:nvPr/>
        </p:nvSpPr>
        <p:spPr>
          <a:xfrm>
            <a:off x="1616989" y="2952428"/>
            <a:ext cx="8964478" cy="1914040"/>
          </a:xfrm>
          <a:prstGeom prst="roundRect">
            <a:avLst>
              <a:gd name="adj" fmla="val 750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F10D58-90B1-5C92-D187-E990FCFBF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Local Linear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70BB43-B1FF-3144-B946-FDA00DC3A6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5632"/>
          <a:stretch>
            <a:fillRect/>
          </a:stretch>
        </p:blipFill>
        <p:spPr>
          <a:xfrm>
            <a:off x="1468736" y="1600531"/>
            <a:ext cx="8964478" cy="10806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FFC1A1-2228-FF0E-B741-4A97FDE0C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082" y="3030543"/>
            <a:ext cx="8501836" cy="157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607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CDC0B-8324-5219-1603-083302246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4D2A494A-A9F3-D60C-A9C4-E52081F234BB}"/>
              </a:ext>
            </a:extLst>
          </p:cNvPr>
          <p:cNvSpPr/>
          <p:nvPr/>
        </p:nvSpPr>
        <p:spPr>
          <a:xfrm>
            <a:off x="1845082" y="3537133"/>
            <a:ext cx="8964478" cy="1914040"/>
          </a:xfrm>
          <a:prstGeom prst="roundRect">
            <a:avLst>
              <a:gd name="adj" fmla="val 7503"/>
            </a:avLst>
          </a:prstGeom>
          <a:solidFill>
            <a:schemeClr val="accent6">
              <a:lumMod val="20000"/>
              <a:lumOff val="80000"/>
              <a:alpha val="50455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6F23B1-B354-E018-9266-EA90B4CB6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Parameterized Local Linear Attention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7684F4-05F3-645F-792D-8208E9E2D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082" y="1593075"/>
            <a:ext cx="8501836" cy="15763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3DE38A-A817-7056-2590-C9BAD65AA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175" y="3690291"/>
            <a:ext cx="8162291" cy="160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252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DC705-E815-7AA5-B69D-9334218FE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111CE27-B9CF-EF7B-C888-B9A26D92D982}"/>
              </a:ext>
            </a:extLst>
          </p:cNvPr>
          <p:cNvSpPr/>
          <p:nvPr/>
        </p:nvSpPr>
        <p:spPr>
          <a:xfrm>
            <a:off x="1845082" y="3537133"/>
            <a:ext cx="8964478" cy="1914040"/>
          </a:xfrm>
          <a:prstGeom prst="roundRect">
            <a:avLst>
              <a:gd name="adj" fmla="val 7503"/>
            </a:avLst>
          </a:prstGeom>
          <a:solidFill>
            <a:schemeClr val="accent6">
              <a:lumMod val="20000"/>
              <a:lumOff val="80000"/>
              <a:alpha val="50455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FE3C8F-0E8E-A3C5-AA1F-E83901CC9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Parameterized Local Linear Attention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216DC4-9B12-0ABB-B263-6D7F4528A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082" y="1593075"/>
            <a:ext cx="8501836" cy="15763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3FBACF-93BE-6A2C-A6F7-ADBF7552366D}"/>
              </a:ext>
            </a:extLst>
          </p:cNvPr>
          <p:cNvSpPr/>
          <p:nvPr/>
        </p:nvSpPr>
        <p:spPr>
          <a:xfrm>
            <a:off x="4223462" y="2577138"/>
            <a:ext cx="2015973" cy="743729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298329-6E4B-B51A-73C6-46935556517A}"/>
              </a:ext>
            </a:extLst>
          </p:cNvPr>
          <p:cNvSpPr/>
          <p:nvPr/>
        </p:nvSpPr>
        <p:spPr>
          <a:xfrm>
            <a:off x="4093698" y="4690424"/>
            <a:ext cx="2145738" cy="760749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47E3A4-30B8-4476-4E02-734E6DBE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175" y="3670296"/>
            <a:ext cx="8162291" cy="160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529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F4F83-B14E-B442-C946-4D86D421A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1322A0C4-5E18-1946-393F-C7BDD1DCF30F}"/>
              </a:ext>
            </a:extLst>
          </p:cNvPr>
          <p:cNvSpPr/>
          <p:nvPr/>
        </p:nvSpPr>
        <p:spPr>
          <a:xfrm>
            <a:off x="1845082" y="3537133"/>
            <a:ext cx="8964478" cy="1914040"/>
          </a:xfrm>
          <a:prstGeom prst="roundRect">
            <a:avLst>
              <a:gd name="adj" fmla="val 7503"/>
            </a:avLst>
          </a:prstGeom>
          <a:solidFill>
            <a:schemeClr val="accent6">
              <a:lumMod val="20000"/>
              <a:lumOff val="80000"/>
              <a:alpha val="50455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00D56-4FD2-4AC1-D09A-2B5547F3F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Parameterized Local Linear Attention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DEBFD7-242D-F07C-84A8-310D861C9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082" y="1593075"/>
            <a:ext cx="8501836" cy="15763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DF594C8-B86D-2CE1-A99E-435DDF846231}"/>
              </a:ext>
            </a:extLst>
          </p:cNvPr>
          <p:cNvSpPr/>
          <p:nvPr/>
        </p:nvSpPr>
        <p:spPr>
          <a:xfrm>
            <a:off x="7978588" y="1703294"/>
            <a:ext cx="1185509" cy="609600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2B3093-FAE3-D8D7-2D48-397FFDD12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175" y="3670296"/>
            <a:ext cx="8162291" cy="16077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CF69F45-7C14-FB24-2768-48A5555E6A26}"/>
              </a:ext>
            </a:extLst>
          </p:cNvPr>
          <p:cNvSpPr/>
          <p:nvPr/>
        </p:nvSpPr>
        <p:spPr>
          <a:xfrm>
            <a:off x="3582645" y="1593075"/>
            <a:ext cx="2656790" cy="934972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5B4BAF-454A-C591-0BB4-C4834DE348C9}"/>
              </a:ext>
            </a:extLst>
          </p:cNvPr>
          <p:cNvSpPr/>
          <p:nvPr/>
        </p:nvSpPr>
        <p:spPr>
          <a:xfrm>
            <a:off x="3927027" y="3670296"/>
            <a:ext cx="3444444" cy="926007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386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DB23F-1F6E-95D5-3CC8-3D22F3FAE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58AEA9A3-7122-DA3D-AF50-7F4F85811022}"/>
              </a:ext>
            </a:extLst>
          </p:cNvPr>
          <p:cNvSpPr/>
          <p:nvPr/>
        </p:nvSpPr>
        <p:spPr>
          <a:xfrm>
            <a:off x="1845082" y="3537133"/>
            <a:ext cx="8964478" cy="1914040"/>
          </a:xfrm>
          <a:prstGeom prst="roundRect">
            <a:avLst>
              <a:gd name="adj" fmla="val 7503"/>
            </a:avLst>
          </a:prstGeom>
          <a:solidFill>
            <a:schemeClr val="accent6">
              <a:lumMod val="20000"/>
              <a:lumOff val="80000"/>
              <a:alpha val="50455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93C5A-881D-F476-C634-3E488053D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Parameterized Local Linear Attention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D8C226-B2F0-1E16-176A-ABBCCDAF8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082" y="1593075"/>
            <a:ext cx="8501836" cy="15763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BAE2DD-6F61-C5F4-04BF-1C34DE78A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121" y="3632116"/>
            <a:ext cx="7772400" cy="17240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3EDCCA6-EBEA-F3F5-BFB2-1DC497BC12F5}"/>
              </a:ext>
            </a:extLst>
          </p:cNvPr>
          <p:cNvSpPr/>
          <p:nvPr/>
        </p:nvSpPr>
        <p:spPr>
          <a:xfrm>
            <a:off x="4592097" y="4139921"/>
            <a:ext cx="1977515" cy="509467"/>
          </a:xfrm>
          <a:prstGeom prst="rect">
            <a:avLst/>
          </a:prstGeom>
          <a:noFill/>
          <a:ln w="57150">
            <a:solidFill>
              <a:srgbClr val="C00000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0860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B7836-02BE-F094-8C0A-291934364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F93904F5-AFF0-C104-FE26-7621C09EFFEF}"/>
              </a:ext>
            </a:extLst>
          </p:cNvPr>
          <p:cNvSpPr/>
          <p:nvPr/>
        </p:nvSpPr>
        <p:spPr>
          <a:xfrm>
            <a:off x="1845082" y="1514960"/>
            <a:ext cx="8964478" cy="1914040"/>
          </a:xfrm>
          <a:prstGeom prst="roundRect">
            <a:avLst>
              <a:gd name="adj" fmla="val 7503"/>
            </a:avLst>
          </a:prstGeom>
          <a:solidFill>
            <a:schemeClr val="accent6">
              <a:lumMod val="20000"/>
              <a:lumOff val="80000"/>
              <a:alpha val="50455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54B552-7D77-E1A9-957F-7F979884F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Parameterized Local Linear Attention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FCBD9F-B189-B8EE-1893-0F1FF972B7EE}"/>
              </a:ext>
            </a:extLst>
          </p:cNvPr>
          <p:cNvSpPr/>
          <p:nvPr/>
        </p:nvSpPr>
        <p:spPr>
          <a:xfrm>
            <a:off x="2209801" y="3723691"/>
            <a:ext cx="8166652" cy="1914040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6D58BB-8EA0-E7B8-3A3C-8E13D7054A86}"/>
              </a:ext>
            </a:extLst>
          </p:cNvPr>
          <p:cNvSpPr txBox="1"/>
          <p:nvPr/>
        </p:nvSpPr>
        <p:spPr>
          <a:xfrm>
            <a:off x="1267535" y="5855109"/>
            <a:ext cx="9656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In LA, the query corresponds to the probe in Parallax.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0B8DA2F-5EEE-1677-E108-836CE1501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121" y="3941069"/>
            <a:ext cx="7772400" cy="14527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911FC4-13D5-FC9B-4920-19B85E1D4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1121" y="1608512"/>
            <a:ext cx="7772400" cy="172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077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40B2E-00EA-03AE-B640-F7A00E4A2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E4E06-CF2A-7CE0-82AA-229820B81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Parameterized Local Linear Attention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F16599B-DA01-04C8-C711-BD9A5940878D}"/>
              </a:ext>
            </a:extLst>
          </p:cNvPr>
          <p:cNvSpPr/>
          <p:nvPr/>
        </p:nvSpPr>
        <p:spPr>
          <a:xfrm>
            <a:off x="2222694" y="1111347"/>
            <a:ext cx="7723163" cy="5359791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1D7AEF-1496-28C1-B0B9-F40F3D67B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752" y="1306319"/>
            <a:ext cx="6718495" cy="4969845"/>
          </a:xfrm>
          <a:prstGeom prst="roundRect">
            <a:avLst>
              <a:gd name="adj" fmla="val 9024"/>
            </a:avLst>
          </a:prstGeom>
        </p:spPr>
      </p:pic>
    </p:spTree>
    <p:extLst>
      <p:ext uri="{BB962C8B-B14F-4D97-AF65-F5344CB8AC3E}">
        <p14:creationId xmlns:p14="http://schemas.microsoft.com/office/powerpoint/2010/main" val="19161760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157FA-65F3-BBFC-DEF4-92986FE94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360ED-2B3F-BBF8-266C-AD57C4A79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Performance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1C70A05-9478-C1E3-0CA4-052154F02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Parallax performs better on the MAD synthetic benchmarks.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C7C8B3-9351-A4F4-FA9F-D83E43578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37" y="2436893"/>
            <a:ext cx="5247638" cy="33676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2221D8-3FE5-A06E-2D5D-D5C690C24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363" y="2148709"/>
            <a:ext cx="5054419" cy="394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9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7770B-B150-393D-AFA6-68E866260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ECE9EAE-4BD8-AE56-ACF0-CFAD2076D54F}"/>
              </a:ext>
            </a:extLst>
          </p:cNvPr>
          <p:cNvSpPr/>
          <p:nvPr/>
        </p:nvSpPr>
        <p:spPr>
          <a:xfrm>
            <a:off x="290049" y="1279985"/>
            <a:ext cx="5145443" cy="2831247"/>
          </a:xfrm>
          <a:prstGeom prst="roundRect">
            <a:avLst>
              <a:gd name="adj" fmla="val 750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74E9C3-775D-A9C4-61B3-22DF9214D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Algorithm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DF3E48-FFDB-07A1-3592-CC1883471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450" y="581927"/>
            <a:ext cx="6032500" cy="6172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8734F5-7ADA-CDEB-47B8-CA8F0C1BB2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702" y="1456852"/>
            <a:ext cx="4600136" cy="2477511"/>
          </a:xfrm>
          <a:prstGeom prst="roundRect">
            <a:avLst>
              <a:gd name="adj" fmla="val 13260"/>
            </a:avLst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E97710-9834-AE00-A0B2-90AE9EA91194}"/>
              </a:ext>
            </a:extLst>
          </p:cNvPr>
          <p:cNvSpPr txBox="1"/>
          <p:nvPr/>
        </p:nvSpPr>
        <p:spPr>
          <a:xfrm>
            <a:off x="215774" y="4388326"/>
            <a:ext cx="5293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Parallax increases per-head attention FLOPs without increasing I/O.</a:t>
            </a:r>
          </a:p>
        </p:txBody>
      </p:sp>
    </p:spTree>
    <p:extLst>
      <p:ext uri="{BB962C8B-B14F-4D97-AF65-F5344CB8AC3E}">
        <p14:creationId xmlns:p14="http://schemas.microsoft.com/office/powerpoint/2010/main" val="17118984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F133A-7BFC-7B81-24C3-A76E5681C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9244F-DB6C-9CDF-B3C6-F554223D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Future Directions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084D15A5-3902-DBB7-F49F-189F3D0CC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351913" cy="58045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Gather more empirical evidence on arch–optimizer interactions, develop a theoretical understanding of </a:t>
            </a: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AdamW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 degeneracy, and investigate whether architectural remedies exist.</a:t>
            </a:r>
          </a:p>
          <a:p>
            <a:pPr>
              <a:lnSpc>
                <a:spcPct val="100000"/>
              </a:lnSpc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Post-train a Parallax model initialized from a standard attention checkpoint.</a:t>
            </a:r>
          </a:p>
          <a:p>
            <a:pPr>
              <a:lnSpc>
                <a:spcPct val="100000"/>
              </a:lnSpc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Derive a nonparametric counterpart to </a:t>
            </a: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DeltaNet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, extending the connection between Parallax and Linear Attention.</a:t>
            </a:r>
          </a:p>
          <a:p>
            <a:pPr>
              <a:lnSpc>
                <a:spcPct val="100000"/>
              </a:lnSpc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Scale Parallax to larger models and datasets.…</a:t>
            </a:r>
          </a:p>
          <a:p>
            <a:endParaRPr lang="en-US" sz="3200" dirty="0">
              <a:latin typeface="LMSans10" panose="02000503020200000003" pitchFamily="2" charset="77"/>
              <a:cs typeface="LMSans10" panose="02000503020200000003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057516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F3E3A-EAEE-8FFF-9F50-935C0A4E8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91D00E2-5786-D9CE-AACB-F75AB4674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latin typeface="LMSans10" panose="02000503020200000003" pitchFamily="2" charset="77"/>
                <a:cs typeface="LMSans10" panose="02000503020200000003" pitchFamily="2" charset="77"/>
              </a:rPr>
              <a:t>Thanks!</a:t>
            </a:r>
          </a:p>
        </p:txBody>
      </p:sp>
    </p:spTree>
    <p:extLst>
      <p:ext uri="{BB962C8B-B14F-4D97-AF65-F5344CB8AC3E}">
        <p14:creationId xmlns:p14="http://schemas.microsoft.com/office/powerpoint/2010/main" val="39828588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CC64E-B68E-C88C-F9F2-CD0CDD3B1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BC55A-3BA3-1CC2-FE34-AE75D6996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Boundary Amplification Factor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7B8C3B-66F6-CC00-E413-4A420AC6B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57" y="1396197"/>
            <a:ext cx="11319915" cy="11683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D92124-9094-A521-37A9-2C1BFEAC3AF2}"/>
              </a:ext>
            </a:extLst>
          </p:cNvPr>
          <p:cNvSpPr txBox="1"/>
          <p:nvPr/>
        </p:nvSpPr>
        <p:spPr>
          <a:xfrm>
            <a:off x="481692" y="2957843"/>
            <a:ext cx="111076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If it is close to 0, the query is close to the weighted key center and the correction becomes pure covariance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If its value is large, the query is close to the weighted key boundary and the correction is amplified to compensate for the boundary bias.</a:t>
            </a:r>
          </a:p>
        </p:txBody>
      </p:sp>
    </p:spTree>
    <p:extLst>
      <p:ext uri="{BB962C8B-B14F-4D97-AF65-F5344CB8AC3E}">
        <p14:creationId xmlns:p14="http://schemas.microsoft.com/office/powerpoint/2010/main" val="23071737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FB1DA-F27D-2FA5-FDAB-16EB22507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3B948-29F8-2360-BE7A-06B159804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Visualization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BB0A05-388D-674F-76F1-D1668DDA0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005" y="895688"/>
            <a:ext cx="8855990" cy="57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310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63D27-32DA-8AA2-B98C-D09E3555C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0C82A-51BD-09CB-CC53-ABCB545B2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Visualization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C43FDE-07C8-C9E5-9BB9-423171AA6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939" y="784801"/>
            <a:ext cx="8984121" cy="587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128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88921-9DBB-10FF-2610-37CE151E2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CE1AC-85BD-73BD-66F3-B9C4ACE2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Performance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783799D-1DC0-8D04-7A30-7D3227D9F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Parallax outperforms SA during pretraining at the 0.6B and 1.7B scales, but its performance is optimizer-dependent.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C3DE23-B93D-C445-F50A-CC8C74E18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661" y="2150501"/>
            <a:ext cx="9602627" cy="44050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59FB03-068C-5909-9FC4-060DD5CD1B85}"/>
              </a:ext>
            </a:extLst>
          </p:cNvPr>
          <p:cNvSpPr txBox="1"/>
          <p:nvPr/>
        </p:nvSpPr>
        <p:spPr>
          <a:xfrm>
            <a:off x="8148999" y="2150501"/>
            <a:ext cx="3074881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MSans10" panose="02000503020200000003" pitchFamily="2" charset="77"/>
                <a:cs typeface="LMSans10" panose="02000503020200000003" pitchFamily="2" charset="77"/>
              </a:rPr>
              <a:t>80B tokens for 0.6B scale</a:t>
            </a:r>
          </a:p>
          <a:p>
            <a:pPr algn="ctr"/>
            <a:r>
              <a:rPr lang="en-US" sz="2000" dirty="0">
                <a:latin typeface="LMSans10" panose="02000503020200000003" pitchFamily="2" charset="77"/>
                <a:cs typeface="LMSans10" panose="02000503020200000003" pitchFamily="2" charset="77"/>
              </a:rPr>
              <a:t>160B tokens for 1.7B scale</a:t>
            </a:r>
          </a:p>
        </p:txBody>
      </p:sp>
    </p:spTree>
    <p:extLst>
      <p:ext uri="{BB962C8B-B14F-4D97-AF65-F5344CB8AC3E}">
        <p14:creationId xmlns:p14="http://schemas.microsoft.com/office/powerpoint/2010/main" val="10958357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FD409-AC52-0BE1-7270-6523D13FB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6DB0E-DB9F-D388-55D4-ED565BCA0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Performance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6B2124-29BF-74BC-C658-1CB48349E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With Muon, Parallax retains its advantage in both parameter-matched and compute-matched comparisons.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97E289-EDC0-F298-11F5-7759A93F8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06" y="2065866"/>
            <a:ext cx="11071245" cy="388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8961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A71AF-8A7A-D609-A34C-7EF190882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63927-265C-41D9-80A6-D77908AD2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Performance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702C1E7-0080-E160-1635-F53679B1C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Parallax also benefits from advanced optimizers, including Aurora, </a:t>
            </a: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NorMuon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, SOAP and their Hyperball/EMA variants.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EA2672-7330-8404-EB4F-766BD8B6A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60" y="2349407"/>
            <a:ext cx="11528280" cy="399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055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FFD88-C884-ECB0-BDED-732995F9A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9A391-F869-FB16-6D81-F567FB39D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8" y="202893"/>
            <a:ext cx="11488994" cy="799998"/>
          </a:xfrm>
        </p:spPr>
        <p:txBody>
          <a:bodyPr/>
          <a:lstStyle/>
          <a:p>
            <a:r>
              <a:rPr lang="en-US" dirty="0">
                <a:latin typeface="LMSans10" panose="02000503020200000003" pitchFamily="2" charset="77"/>
                <a:cs typeface="LMSans10" panose="02000503020200000003" pitchFamily="2" charset="77"/>
              </a:rPr>
              <a:t>Performance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A1C5B5-25CE-0103-4184-263A8DE12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053440"/>
            <a:ext cx="11230523" cy="47511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Parallax also benefits from advanced optimizers, including Aurora, </a:t>
            </a:r>
            <a:r>
              <a:rPr lang="en-US" sz="3200" dirty="0" err="1">
                <a:latin typeface="LMSans10" panose="02000503020200000003" pitchFamily="2" charset="77"/>
                <a:cs typeface="LMSans10" panose="02000503020200000003" pitchFamily="2" charset="77"/>
              </a:rPr>
              <a:t>NorMuon</a:t>
            </a:r>
            <a:r>
              <a:rPr lang="en-US" sz="3200" dirty="0">
                <a:latin typeface="LMSans10" panose="02000503020200000003" pitchFamily="2" charset="77"/>
                <a:cs typeface="LMSans10" panose="02000503020200000003" pitchFamily="2" charset="77"/>
              </a:rPr>
              <a:t>, SOAP and their Hyperball/EMA variants.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34033A-CFAF-CDCB-FD06-69B62CF0B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60" y="2349407"/>
            <a:ext cx="11528280" cy="39949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0CE815-6E50-9C45-9A40-D79A49F305F1}"/>
              </a:ext>
            </a:extLst>
          </p:cNvPr>
          <p:cNvSpPr txBox="1"/>
          <p:nvPr/>
        </p:nvSpPr>
        <p:spPr>
          <a:xfrm>
            <a:off x="4542770" y="5639444"/>
            <a:ext cx="3106460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LMSans10" panose="02000503020200000003" pitchFamily="2" charset="77"/>
                <a:cs typeface="LMSans10" panose="02000503020200000003" pitchFamily="2" charset="77"/>
              </a:rPr>
              <a:t>Acknowledgments:</a:t>
            </a:r>
            <a:br>
              <a:rPr lang="en-US" sz="2000" dirty="0">
                <a:latin typeface="LMSans10" panose="02000503020200000003" pitchFamily="2" charset="77"/>
                <a:cs typeface="LMSans10" panose="02000503020200000003" pitchFamily="2" charset="77"/>
              </a:rPr>
            </a:br>
            <a:r>
              <a:rPr lang="en-US" sz="2000" dirty="0" err="1">
                <a:latin typeface="LMSans10" panose="02000503020200000003" pitchFamily="2" charset="77"/>
                <a:cs typeface="LMSans10" panose="02000503020200000003" pitchFamily="2" charset="77"/>
              </a:rPr>
              <a:t>Haoxiang</a:t>
            </a:r>
            <a:r>
              <a:rPr lang="en-US" sz="2000" dirty="0">
                <a:latin typeface="LMSans10" panose="02000503020200000003" pitchFamily="2" charset="77"/>
                <a:cs typeface="LMSans10" panose="02000503020200000003" pitchFamily="2" charset="77"/>
              </a:rPr>
              <a:t> Wang (TML)</a:t>
            </a:r>
            <a:br>
              <a:rPr lang="en-US" sz="2000" dirty="0">
                <a:latin typeface="LMSans10" panose="02000503020200000003" pitchFamily="2" charset="77"/>
                <a:cs typeface="LMSans10" panose="02000503020200000003" pitchFamily="2" charset="77"/>
              </a:rPr>
            </a:br>
            <a:r>
              <a:rPr lang="en-US" sz="2000" dirty="0">
                <a:latin typeface="LMSans10" panose="02000503020200000003" pitchFamily="2" charset="77"/>
                <a:cs typeface="LMSans10" panose="02000503020200000003" pitchFamily="2" charset="77"/>
              </a:rPr>
              <a:t>Min Li (UIUC)</a:t>
            </a:r>
          </a:p>
        </p:txBody>
      </p:sp>
    </p:spTree>
    <p:extLst>
      <p:ext uri="{BB962C8B-B14F-4D97-AF65-F5344CB8AC3E}">
        <p14:creationId xmlns:p14="http://schemas.microsoft.com/office/powerpoint/2010/main" val="23059580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2073</TotalTime>
  <Words>952</Words>
  <Application>Microsoft Macintosh PowerPoint</Application>
  <PresentationFormat>Widescreen</PresentationFormat>
  <Paragraphs>194</Paragraphs>
  <Slides>55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Aptos</vt:lpstr>
      <vt:lpstr>Aptos Display</vt:lpstr>
      <vt:lpstr>Arial</vt:lpstr>
      <vt:lpstr>LMSans10</vt:lpstr>
      <vt:lpstr>Office Theme</vt:lpstr>
      <vt:lpstr>Parallax: Parameterized Local Linear Attention for Language Modeling</vt:lpstr>
      <vt:lpstr>TL;DR</vt:lpstr>
      <vt:lpstr>TL;DR</vt:lpstr>
      <vt:lpstr>Efficiency</vt:lpstr>
      <vt:lpstr>Performance</vt:lpstr>
      <vt:lpstr>Performance</vt:lpstr>
      <vt:lpstr>Performance</vt:lpstr>
      <vt:lpstr>Performance</vt:lpstr>
      <vt:lpstr>Performance</vt:lpstr>
      <vt:lpstr>Parallax Score Patterns</vt:lpstr>
      <vt:lpstr>Parallax Score Patterns</vt:lpstr>
      <vt:lpstr>Parallax Score Patterns</vt:lpstr>
      <vt:lpstr>Mechanism Analysis</vt:lpstr>
      <vt:lpstr>Mechanism Analysis</vt:lpstr>
      <vt:lpstr>Mechanism Analysis</vt:lpstr>
      <vt:lpstr>Mechanism Analysis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From Associative Memory to Attention</vt:lpstr>
      <vt:lpstr>Local Linear Attention</vt:lpstr>
      <vt:lpstr>Local Linear Attention</vt:lpstr>
      <vt:lpstr>Local Linear Attention</vt:lpstr>
      <vt:lpstr>Local Linear Attention</vt:lpstr>
      <vt:lpstr>Parameterized Local Linear Attention</vt:lpstr>
      <vt:lpstr>Parameterized Local Linear Attention</vt:lpstr>
      <vt:lpstr>Parameterized Local Linear Attention</vt:lpstr>
      <vt:lpstr>Parameterized Local Linear Attention</vt:lpstr>
      <vt:lpstr>Parameterized Local Linear Attention</vt:lpstr>
      <vt:lpstr>Parameterized Local Linear Attention</vt:lpstr>
      <vt:lpstr>Algorithm</vt:lpstr>
      <vt:lpstr>Future Directions</vt:lpstr>
      <vt:lpstr>Thanks!</vt:lpstr>
      <vt:lpstr>Boundary Amplification Factor</vt:lpstr>
      <vt:lpstr>Visualization</vt:lpstr>
      <vt:lpstr>Visualization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Yifei Zuo</dc:creator>
  <cp:lastModifiedBy>Yifei Zuo</cp:lastModifiedBy>
  <cp:revision>5</cp:revision>
  <dcterms:created xsi:type="dcterms:W3CDTF">2026-07-30T02:26:07Z</dcterms:created>
  <dcterms:modified xsi:type="dcterms:W3CDTF">2026-07-31T18:44:46Z</dcterms:modified>
</cp:coreProperties>
</file>