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3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5FFEC-3D45-4C99-86F4-F62C80AA2F2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B097-61D9-4155-9AC5-0A3F6B4E4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6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6B097-61D9-4155-9AC5-0A3F6B4E4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4792-EFA7-A69D-6264-2A4F8262B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37CF1-48FC-8265-5BC6-A73EC7343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F1E9-8193-C8E5-3D6E-24C3B3DE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6ADC-D08D-3BCD-4235-C7607783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C57C4-3EBF-D3BB-BE47-542DBFC9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724F-D4D6-1EFF-18B9-F0DA7404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CFC4B-4517-3D4E-4BA4-2931C89CC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28369-16C2-5C2D-D955-6906AE40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CCB3D-FAFF-7FEA-A9DB-5EED13D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7F3B-A493-DE21-DE19-6CADD1E0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B7C11-EB99-3BDE-D27B-E5C41E2B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B823B-1A57-1DC8-A4D0-DECE1DFF8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EDEC-868D-AC56-A59E-09B3FE40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114D-60A7-1778-D9BA-F8DA773F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51B26-8A74-7740-0093-9A57CAF5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50DC-4491-2B36-FE01-B4ECD6A2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37CF-FCDE-9891-CCB8-DA8CEDE27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56634-32AA-4D52-12FD-0B4278CC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AB14-476F-629C-3792-28962EC5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7817A-4CFC-DFD7-9B3A-403994DA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0EB9-034E-BF4E-E860-4E2FD721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8AC2D-C3CE-9C29-C974-D970DDA7A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75CE4-4CF6-0932-A8D9-2D8AEFDD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347B1-1254-4EE3-F94B-0F6ABDB9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F3E9-65F7-5CE1-D788-4B46E5BF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483A-81F0-233B-87DE-00489337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1DA1-C7CE-FCC0-2850-59CB71CC3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5324-C4C2-8268-6042-8D3BD60D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686E5-D955-00E2-F443-271ECD9B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CEB49-402C-7E50-B797-FB036D04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157F4-86DD-8975-2045-D849AF0F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4058-00EA-D82C-BC2F-462708F4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E5258-F3D1-70C6-5803-9B11DFF20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B321B-1BBD-52BC-ABD2-8E9DEA499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914C9-76DD-B519-C611-67EFBEF15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E5848-BD28-1B1E-9DED-B1901DEA1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0F6EC-15ED-5237-9951-4086D9F8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CEBD8-BAD0-7654-58E1-275F2C7F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E7966-1219-16A1-61AD-D35919DD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1F91-FBDA-A3CF-1326-4BA25C43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5DD87-E0C7-686E-6E2C-74C453BD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FAA8F-E141-7479-E3B3-4F708C5C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5F9E8-95FB-E495-058D-042DE637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009E9-5795-0A12-CDF3-433FB1B7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658ED-EF4B-FD44-3D49-98981F2C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F4D04-9767-39F7-DF3D-7D289701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427C-FF60-0169-C8FF-F1E2FB01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FB8F-7C00-32AF-2499-1E9374A5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709A5-3A29-7F70-6672-094B613C2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DFB8F-5099-8ACF-888C-1322424A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939BB-0529-E1A1-5CCB-BDA9D277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E307-ADBE-2336-589A-F7C0E2EE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0240-C207-B21F-AF40-2971CD3F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4B807-3830-CDA0-64EF-8AD33DFBE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CB159-14B8-A346-07CB-2F3E1B69F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3B755-342B-1A4D-0524-F0F3401F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17537-545A-0F08-68DD-1285ED65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988DA-6314-051A-1742-E298BE99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6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4B65A-616C-8727-B66B-2FECBEB4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FAF23-6065-6501-05F9-FF08DB23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72B1-C194-D1B5-3CF3-5D275CE97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52BAB5-5F5A-40EC-86C9-DB72BF6F2A59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361C5-8139-A05D-6B5A-6790D1DAD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25FD6-A2B2-E18F-D3C8-126410B21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5856E-4F1A-49B8-BA87-681FEA72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6861-C2E2-C39F-605A-159F8997F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5005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0"/>
              </a:spcBef>
            </a:pPr>
            <a:r>
              <a:rPr lang="en-US" b="1" dirty="0">
                <a:latin typeface="Montserrat" pitchFamily="2" charset="0"/>
              </a:rPr>
              <a:t>Mixture of Thoughts</a:t>
            </a:r>
            <a:br>
              <a:rPr lang="en-US" b="1" dirty="0">
                <a:latin typeface="Montserrat" pitchFamily="2" charset="0"/>
              </a:rPr>
            </a:b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Learning to Aggregate What Experts </a:t>
            </a:r>
            <a:r>
              <a:rPr lang="en-US" sz="2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Think</a:t>
            </a: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, Not Just What They </a:t>
            </a:r>
            <a:r>
              <a:rPr lang="en-US" sz="2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02E06-64A3-1AD6-ABCF-8531155A5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0908"/>
            <a:ext cx="9144000" cy="1655762"/>
          </a:xfrm>
        </p:spPr>
        <p:txBody>
          <a:bodyPr/>
          <a:lstStyle/>
          <a:p>
            <a:r>
              <a:rPr lang="en-US" b="1" dirty="0">
                <a:latin typeface="Montserrat" pitchFamily="2" charset="0"/>
              </a:rPr>
              <a:t>Jacob Fein-Ashley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, Dhruv Parikh, Rajgopal Kannan, Viktor Prasanna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0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B39E-5994-E042-5067-870D4BAC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7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268261-0161-B449-A8FE-7934D6144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24690"/>
              </p:ext>
            </p:extLst>
          </p:nvPr>
        </p:nvGraphicFramePr>
        <p:xfrm>
          <a:off x="2190924" y="1330082"/>
          <a:ext cx="7810151" cy="526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610447" imgH="5803778" progId="Acrobat.Document.DC">
                  <p:embed/>
                </p:oleObj>
              </mc:Choice>
              <mc:Fallback>
                <p:oleObj name="Acrobat Document" r:id="rId2" imgW="8610447" imgH="5803778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5268261-0161-B449-A8FE-7934D6144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0924" y="1330082"/>
                        <a:ext cx="7810151" cy="5264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1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BCDE-9AFB-1129-031C-79C10AC8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D5F3F-A605-BDDA-AE5F-F07EC330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8" y="1715559"/>
            <a:ext cx="5609431" cy="4313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F8AAE-0552-2F08-FB66-028D8203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122" y="1715559"/>
            <a:ext cx="5211840" cy="42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8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76EB6-DA37-8041-F062-500F66703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DB42-FA88-A705-F486-073EBA703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500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Montserrat" pitchFamily="2" charset="0"/>
              </a:rPr>
              <a:t>Bridging Hidden States in Vision-Language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064AE-B1B4-12DA-FB52-C9755CC4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0908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Benjamin Fein-Ashley, </a:t>
            </a:r>
            <a:r>
              <a:rPr lang="en-US" b="1" dirty="0">
                <a:latin typeface="Montserrat" pitchFamily="2" charset="0"/>
              </a:rPr>
              <a:t>Jacob Fein-Ashley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0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306A-2B16-47EE-0B7C-26EA308C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Language Models (VLMs)</a:t>
            </a:r>
          </a:p>
        </p:txBody>
      </p:sp>
      <p:pic>
        <p:nvPicPr>
          <p:cNvPr id="3074" name="Picture 2" descr="Unlock AI Potential with Vision Language Models">
            <a:extLst>
              <a:ext uri="{FF2B5EF4-FFF2-40B4-BE49-F238E27FC236}">
                <a16:creationId xmlns:a16="http://schemas.microsoft.com/office/drawing/2014/main" id="{A44A2610-D7E2-7666-798C-3F790FA5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73" y="1574182"/>
            <a:ext cx="7162053" cy="47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3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3967-FA08-B17A-1DC6-6763809E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90"/>
            <a:ext cx="10515600" cy="1325563"/>
          </a:xfrm>
        </p:spPr>
        <p:txBody>
          <a:bodyPr/>
          <a:lstStyle/>
          <a:p>
            <a:r>
              <a:rPr lang="en-US" dirty="0"/>
              <a:t>Similar Idea as Before Applied to VLMs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F9655-E049-63BE-E7D3-C64D806D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80" y="1115532"/>
            <a:ext cx="9693839" cy="56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5444-78E9-3A5F-0471-67E43917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02"/>
            <a:ext cx="10515600" cy="1325563"/>
          </a:xfrm>
        </p:spPr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164D0-4A21-89C0-8EFD-E245916C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0" y="939952"/>
            <a:ext cx="10246659" cy="54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9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29AF-C94D-89F7-EC54-7E232DD8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16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C5D1A-5924-EBAD-FFEB-3C6039E9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723"/>
            <a:ext cx="12192000" cy="39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5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F9BD-8F41-C0F7-057E-89F71913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1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Results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C3033-1E3E-415F-504A-96D0EEF2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88" y="1652938"/>
            <a:ext cx="5679143" cy="3816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BF8D04-F40E-414F-5247-7F1ED987B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039" y="1857037"/>
            <a:ext cx="5756219" cy="35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8690-B4F2-8026-5F59-3ACA043E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263"/>
            <a:ext cx="10515600" cy="968725"/>
          </a:xfrm>
        </p:spPr>
        <p:txBody>
          <a:bodyPr/>
          <a:lstStyle/>
          <a:p>
            <a:pPr algn="ctr"/>
            <a:r>
              <a:rPr lang="en-US" dirty="0"/>
              <a:t>What is an expert system?</a:t>
            </a:r>
          </a:p>
        </p:txBody>
      </p:sp>
      <p:pic>
        <p:nvPicPr>
          <p:cNvPr id="1026" name="Picture 2" descr="The President Meets with Congressional Leaders - YouTube">
            <a:extLst>
              <a:ext uri="{FF2B5EF4-FFF2-40B4-BE49-F238E27FC236}">
                <a16:creationId xmlns:a16="http://schemas.microsoft.com/office/drawing/2014/main" id="{4ACB51B6-FD9F-AC87-41BC-31B15842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80" y="1688574"/>
            <a:ext cx="7924240" cy="44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1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FF49-DD24-0C8D-F09E-6E97C52E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7" y="0"/>
            <a:ext cx="10515600" cy="1325563"/>
          </a:xfrm>
        </p:spPr>
        <p:txBody>
          <a:bodyPr/>
          <a:lstStyle/>
          <a:p>
            <a:r>
              <a:rPr lang="en-US" dirty="0"/>
              <a:t>Origin of the Mixture of Experts (</a:t>
            </a:r>
            <a:r>
              <a:rPr lang="en-US" dirty="0" err="1"/>
              <a:t>MoE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F8E1B-35C1-62FC-2D89-1015F32F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6"/>
          <a:stretch>
            <a:fillRect/>
          </a:stretch>
        </p:blipFill>
        <p:spPr>
          <a:xfrm>
            <a:off x="3361765" y="1140902"/>
            <a:ext cx="5103135" cy="48084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5031D7-FCB6-58C3-C107-7C0F856D068F}"/>
              </a:ext>
            </a:extLst>
          </p:cNvPr>
          <p:cNvSpPr/>
          <p:nvPr/>
        </p:nvSpPr>
        <p:spPr>
          <a:xfrm>
            <a:off x="7453020" y="4226858"/>
            <a:ext cx="981636" cy="1026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1C945-5F85-6287-2FAA-F02BA9E563C7}"/>
              </a:ext>
            </a:extLst>
          </p:cNvPr>
          <p:cNvSpPr txBox="1"/>
          <p:nvPr/>
        </p:nvSpPr>
        <p:spPr>
          <a:xfrm>
            <a:off x="8414158" y="3951215"/>
            <a:ext cx="947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1F510-49C9-775A-2A56-7E5A1559DF51}"/>
              </a:ext>
            </a:extLst>
          </p:cNvPr>
          <p:cNvSpPr txBox="1"/>
          <p:nvPr/>
        </p:nvSpPr>
        <p:spPr>
          <a:xfrm>
            <a:off x="5639499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FC01B-04F7-967A-E407-8E20E0B0A89C}"/>
              </a:ext>
            </a:extLst>
          </p:cNvPr>
          <p:cNvSpPr txBox="1"/>
          <p:nvPr/>
        </p:nvSpPr>
        <p:spPr>
          <a:xfrm>
            <a:off x="8434656" y="3628239"/>
            <a:ext cx="2169028" cy="646331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A gating or “routing” network decides which expert is best for the given input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0FF13-B9A4-7597-3D15-AE6A531BD26C}"/>
              </a:ext>
            </a:extLst>
          </p:cNvPr>
          <p:cNvSpPr txBox="1"/>
          <p:nvPr/>
        </p:nvSpPr>
        <p:spPr>
          <a:xfrm>
            <a:off x="1830198" y="6112714"/>
            <a:ext cx="853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“Adaptive Mixtures of Local Experts” by Jacobs, Jordan, Nowlan, &amp; Hinton (1991)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7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E063-F87D-D711-2E3A-95967886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“Modern”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475B-ED43-EA95-FDA6-BC051502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02" y="1607511"/>
            <a:ext cx="6019800" cy="251828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MoE</a:t>
            </a:r>
            <a:r>
              <a:rPr lang="en-US" dirty="0"/>
              <a:t> is popular now because of a trick</a:t>
            </a:r>
          </a:p>
          <a:p>
            <a:r>
              <a:rPr lang="en-US" dirty="0"/>
              <a:t>Trick: use the gating network to compute a score for each expert for a given token. Only pick the top-K experts  for that token</a:t>
            </a:r>
          </a:p>
        </p:txBody>
      </p:sp>
      <p:pic>
        <p:nvPicPr>
          <p:cNvPr id="2052" name="Picture 4" descr="OUTRAGEOUSLY LARGE NEURAL NETWORKS: THE SPARSELY-GATED MIXTURE-OF-EXPERTS  LAYER | Scaling Intelligence Lab at Stanford University">
            <a:extLst>
              <a:ext uri="{FF2B5EF4-FFF2-40B4-BE49-F238E27FC236}">
                <a16:creationId xmlns:a16="http://schemas.microsoft.com/office/drawing/2014/main" id="{528B3B4A-C223-6D46-D642-7E338C8A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05" y="656126"/>
            <a:ext cx="4979895" cy="25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E Fundamentals: Why Sparse Models Are the Future of AI">
            <a:extLst>
              <a:ext uri="{FF2B5EF4-FFF2-40B4-BE49-F238E27FC236}">
                <a16:creationId xmlns:a16="http://schemas.microsoft.com/office/drawing/2014/main" id="{66638706-B954-673F-57B9-5DD73926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05" y="3814924"/>
            <a:ext cx="4698451" cy="22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B1D71-6C5A-D23C-C925-27315929B565}"/>
              </a:ext>
            </a:extLst>
          </p:cNvPr>
          <p:cNvSpPr txBox="1"/>
          <p:nvPr/>
        </p:nvSpPr>
        <p:spPr>
          <a:xfrm>
            <a:off x="607502" y="4460245"/>
            <a:ext cx="60966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those selected experts run a forward pass and get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get insanely large networks with little cost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516A2-9D5E-7A34-3CA4-0E5EDC989D3F}"/>
              </a:ext>
            </a:extLst>
          </p:cNvPr>
          <p:cNvSpPr txBox="1"/>
          <p:nvPr/>
        </p:nvSpPr>
        <p:spPr>
          <a:xfrm>
            <a:off x="7670420" y="3174415"/>
            <a:ext cx="416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Outrageously Large Neural Networks: The Sparsely-Gated Mixture-of-Experts Layer. </a:t>
            </a:r>
            <a:r>
              <a:rPr lang="en-US" sz="1200" dirty="0" err="1"/>
              <a:t>Shazeer</a:t>
            </a:r>
            <a:r>
              <a:rPr lang="en-US" sz="1200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335720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EFED-99D0-596C-AF43-DC4E0A10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MoE</a:t>
            </a:r>
            <a:r>
              <a:rPr lang="en-US" dirty="0"/>
              <a:t>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C8553-9938-B844-9155-0BDBF64E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8" y="1661020"/>
            <a:ext cx="6646054" cy="3599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9A3C0-2189-FE27-2639-41F5718F5117}"/>
              </a:ext>
            </a:extLst>
          </p:cNvPr>
          <p:cNvSpPr txBox="1"/>
          <p:nvPr/>
        </p:nvSpPr>
        <p:spPr>
          <a:xfrm>
            <a:off x="1048871" y="5260966"/>
            <a:ext cx="504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Switch Transformer: another sparsity trick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11C2C-42B1-8CB5-727A-582AEE82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80" y="2304174"/>
            <a:ext cx="5241721" cy="26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4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81C4-E957-90F7-DCD5-F7208920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593D-D552-511E-50E5-8DDD634A1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2" y="1700494"/>
            <a:ext cx="5881382" cy="4351338"/>
          </a:xfrm>
        </p:spPr>
        <p:txBody>
          <a:bodyPr/>
          <a:lstStyle/>
          <a:p>
            <a:r>
              <a:rPr lang="en-US" dirty="0"/>
              <a:t>These previous papers put the “experts” all inside of one network</a:t>
            </a:r>
          </a:p>
          <a:p>
            <a:r>
              <a:rPr lang="en-US" dirty="0"/>
              <a:t>Another similar line of work uses a single LLM as an “expert”, an LLM ensemble</a:t>
            </a:r>
          </a:p>
          <a:p>
            <a:endParaRPr lang="en-US" dirty="0"/>
          </a:p>
          <a:p>
            <a:r>
              <a:rPr lang="en-US" dirty="0"/>
              <a:t>Ensemble LLM works focus on routing (gating)-based methods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A Visual Guide to Mixture of Experts (MoE)">
            <a:extLst>
              <a:ext uri="{FF2B5EF4-FFF2-40B4-BE49-F238E27FC236}">
                <a16:creationId xmlns:a16="http://schemas.microsoft.com/office/drawing/2014/main" id="{1641CEC8-B21B-C932-4324-E26AC79E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4" y="1803979"/>
            <a:ext cx="4397014" cy="31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6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B20C-119F-2CAD-100B-0DC9081B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Method: Mixture of Thoughts (</a:t>
            </a:r>
            <a:r>
              <a:rPr lang="en-US" dirty="0" err="1"/>
              <a:t>MoT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2556-73C0-B098-5C3C-1CEF04238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expert systems combine what the experts “</a:t>
            </a:r>
            <a:r>
              <a:rPr lang="en-US" i="1" dirty="0"/>
              <a:t>say” </a:t>
            </a:r>
            <a:r>
              <a:rPr lang="en-US" dirty="0"/>
              <a:t>at the end: at the output level</a:t>
            </a:r>
          </a:p>
          <a:p>
            <a:r>
              <a:rPr lang="en-US" dirty="0"/>
              <a:t>Motivation: Learn what each expert in the ensemble </a:t>
            </a:r>
            <a:r>
              <a:rPr lang="en-US" i="1" dirty="0"/>
              <a:t>thinks</a:t>
            </a:r>
            <a:r>
              <a:rPr lang="en-US" dirty="0"/>
              <a:t> and </a:t>
            </a:r>
            <a:r>
              <a:rPr lang="en-US" i="1" dirty="0"/>
              <a:t>says </a:t>
            </a:r>
            <a:r>
              <a:rPr lang="en-US" dirty="0"/>
              <a:t>for a more robust system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EF2EE35-46F7-D71F-28EF-CBF4D47DE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33974"/>
              </p:ext>
            </p:extLst>
          </p:nvPr>
        </p:nvGraphicFramePr>
        <p:xfrm>
          <a:off x="1623785" y="4001294"/>
          <a:ext cx="8944430" cy="219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2857" imgH="1428547" progId="Acrobat.Document.DC">
                  <p:embed/>
                </p:oleObj>
              </mc:Choice>
              <mc:Fallback>
                <p:oleObj name="Acrobat Document" r:id="rId2" imgW="5822857" imgH="1428547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EF2EE35-46F7-D71F-28EF-CBF4D47DE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3785" y="4001294"/>
                        <a:ext cx="8944430" cy="2194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55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91F7-2126-DF2A-01B0-E4A3D0E6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and Cross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11A33-0FF0-9DA6-B869-23580767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043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Self-attention is the foundation of the Transformer</a:t>
            </a:r>
          </a:p>
          <a:p>
            <a:r>
              <a:rPr lang="en-US" dirty="0"/>
              <a:t>Self-attention compares a token to every other token in the same sequence</a:t>
            </a:r>
          </a:p>
          <a:p>
            <a:r>
              <a:rPr lang="en-US" dirty="0"/>
              <a:t>Cross-attention is slightly different, Q comes from one sequence and the KV values come from a different one. </a:t>
            </a:r>
          </a:p>
          <a:p>
            <a:r>
              <a:rPr lang="en-US" dirty="0"/>
              <a:t>Strong way of letting one source of information learn or “look” at another</a:t>
            </a:r>
          </a:p>
        </p:txBody>
      </p:sp>
      <p:pic>
        <p:nvPicPr>
          <p:cNvPr id="2050" name="Picture 2" descr="Understanding Self Attention in Transformers | by Sachin Soni | Medium">
            <a:extLst>
              <a:ext uri="{FF2B5EF4-FFF2-40B4-BE49-F238E27FC236}">
                <a16:creationId xmlns:a16="http://schemas.microsoft.com/office/drawing/2014/main" id="{AD3E634A-7B53-6862-013D-03CA6CE9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8" y="1217019"/>
            <a:ext cx="4874322" cy="24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tHub - jessevig/bertviz: BertViz: Visualize Attention in Transformer  Models">
            <a:extLst>
              <a:ext uri="{FF2B5EF4-FFF2-40B4-BE49-F238E27FC236}">
                <a16:creationId xmlns:a16="http://schemas.microsoft.com/office/drawing/2014/main" id="{6BFC6A2A-A7DD-8F97-2AB3-AFAD5CD5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71" y="3194000"/>
            <a:ext cx="3820645" cy="33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5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FB3B-F3D4-3EF4-61F5-D8A402CE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Method cont.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D92751-B855-AB12-C3F7-664DD0883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408196"/>
              </p:ext>
            </p:extLst>
          </p:nvPr>
        </p:nvGraphicFramePr>
        <p:xfrm>
          <a:off x="566549" y="1690688"/>
          <a:ext cx="581025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09950" imgH="3397054" progId="Acrobat.Document.DC">
                  <p:embed/>
                </p:oleObj>
              </mc:Choice>
              <mc:Fallback>
                <p:oleObj name="Acrobat Document" r:id="rId2" imgW="5809950" imgH="3397054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D92751-B855-AB12-C3F7-664DD0883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549" y="1690688"/>
                        <a:ext cx="5810250" cy="339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161F019-4205-7663-8B64-C249CE2F7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839090"/>
              </p:ext>
            </p:extLst>
          </p:nvPr>
        </p:nvGraphicFramePr>
        <p:xfrm>
          <a:off x="6929306" y="2574126"/>
          <a:ext cx="5035559" cy="187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355980" imgH="1625433" progId="Acrobat.Document.DC">
                  <p:embed/>
                </p:oleObj>
              </mc:Choice>
              <mc:Fallback>
                <p:oleObj name="Acrobat Document" r:id="rId4" imgW="4355980" imgH="1625433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161F019-4205-7663-8B64-C249CE2F7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9306" y="2574126"/>
                        <a:ext cx="5035559" cy="1879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4CED00-A3EA-9332-346E-196CDDB7AC82}"/>
              </a:ext>
            </a:extLst>
          </p:cNvPr>
          <p:cNvSpPr txBox="1"/>
          <p:nvPr/>
        </p:nvSpPr>
        <p:spPr>
          <a:xfrm>
            <a:off x="1128319" y="5301842"/>
            <a:ext cx="476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“Interaction Layer”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D7E6E-FE32-D28D-2C02-9BE59B147E92}"/>
              </a:ext>
            </a:extLst>
          </p:cNvPr>
          <p:cNvSpPr txBox="1"/>
          <p:nvPr/>
        </p:nvSpPr>
        <p:spPr>
          <a:xfrm>
            <a:off x="7283042" y="5301842"/>
            <a:ext cx="476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the “stack” looks like</a:t>
            </a:r>
          </a:p>
        </p:txBody>
      </p:sp>
    </p:spTree>
    <p:extLst>
      <p:ext uri="{BB962C8B-B14F-4D97-AF65-F5344CB8AC3E}">
        <p14:creationId xmlns:p14="http://schemas.microsoft.com/office/powerpoint/2010/main" val="74832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9ae70d-3e65-455a-b6ed-86ab845466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91C872EEBFF42B00C1A3CF7A43B6D" ma:contentTypeVersion="9" ma:contentTypeDescription="Create a new document." ma:contentTypeScope="" ma:versionID="16bec236383d5eb06c0040fa81e3b088">
  <xsd:schema xmlns:xsd="http://www.w3.org/2001/XMLSchema" xmlns:xs="http://www.w3.org/2001/XMLSchema" xmlns:p="http://schemas.microsoft.com/office/2006/metadata/properties" xmlns:ns3="099ae70d-3e65-455a-b6ed-86ab845466e8" xmlns:ns4="39903203-efa9-4097-92c7-485f459913c4" targetNamespace="http://schemas.microsoft.com/office/2006/metadata/properties" ma:root="true" ma:fieldsID="15b3d00dabaeb3b3b65c530f207ee66e" ns3:_="" ns4:_="">
    <xsd:import namespace="099ae70d-3e65-455a-b6ed-86ab845466e8"/>
    <xsd:import namespace="39903203-efa9-4097-92c7-485f459913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ae70d-3e65-455a-b6ed-86ab84546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03203-efa9-4097-92c7-485f45991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92B1F-AA35-4BB9-B18F-C2E675416C5B}">
  <ds:schemaRefs>
    <ds:schemaRef ds:uri="http://schemas.openxmlformats.org/package/2006/metadata/core-properties"/>
    <ds:schemaRef ds:uri="099ae70d-3e65-455a-b6ed-86ab845466e8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39903203-efa9-4097-92c7-485f459913c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DE263D9-3BCA-4193-9FA4-70954D441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ae70d-3e65-455a-b6ed-86ab845466e8"/>
    <ds:schemaRef ds:uri="39903203-efa9-4097-92c7-485f45991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944E2-7093-41BC-9DC8-CE829AA243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354</Words>
  <Application>Microsoft Office PowerPoint</Application>
  <PresentationFormat>Widescreen</PresentationFormat>
  <Paragraphs>41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Montserrat</vt:lpstr>
      <vt:lpstr>Office Theme</vt:lpstr>
      <vt:lpstr>Acrobat Document</vt:lpstr>
      <vt:lpstr>Mixture of Thoughts Learning to Aggregate What Experts Think, Not Just What They Say</vt:lpstr>
      <vt:lpstr>What is an expert system?</vt:lpstr>
      <vt:lpstr>Origin of the Mixture of Experts (MoE)</vt:lpstr>
      <vt:lpstr>The “Modern” MoE</vt:lpstr>
      <vt:lpstr>MoE Now</vt:lpstr>
      <vt:lpstr>Ensemble LLM</vt:lpstr>
      <vt:lpstr>Our Method: Mixture of Thoughts (MoT)</vt:lpstr>
      <vt:lpstr>Attention and Cross Attention</vt:lpstr>
      <vt:lpstr>Our Method cont.</vt:lpstr>
      <vt:lpstr>Results</vt:lpstr>
      <vt:lpstr>Results cont.</vt:lpstr>
      <vt:lpstr>Bridging Hidden States in Vision-Language Models</vt:lpstr>
      <vt:lpstr>Vision Language Models (VLMs)</vt:lpstr>
      <vt:lpstr>Similar Idea as Before Applied to VLMs</vt:lpstr>
      <vt:lpstr>Architecture</vt:lpstr>
      <vt:lpstr>Results</vt:lpstr>
      <vt:lpstr>Results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Fein-Ashley</dc:creator>
  <cp:lastModifiedBy>Jacob Fein-Ashley</cp:lastModifiedBy>
  <cp:revision>2</cp:revision>
  <dcterms:created xsi:type="dcterms:W3CDTF">2026-01-29T22:58:35Z</dcterms:created>
  <dcterms:modified xsi:type="dcterms:W3CDTF">2026-01-30T05:25:29Z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0x01010024191C872EEBFF42B00C1A3CF7A43B6D</vt:lpwstr>
  </property>
</Properties>
</file>