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63" r:id="rId3"/>
    <p:sldId id="260" r:id="rId4"/>
    <p:sldId id="284" r:id="rId5"/>
    <p:sldId id="265" r:id="rId6"/>
    <p:sldId id="266" r:id="rId7"/>
    <p:sldId id="285" r:id="rId8"/>
    <p:sldId id="267" r:id="rId9"/>
    <p:sldId id="313" r:id="rId10"/>
    <p:sldId id="269" r:id="rId11"/>
    <p:sldId id="271" r:id="rId12"/>
    <p:sldId id="304" r:id="rId13"/>
    <p:sldId id="274" r:id="rId14"/>
    <p:sldId id="276" r:id="rId15"/>
    <p:sldId id="277" r:id="rId16"/>
    <p:sldId id="303" r:id="rId17"/>
    <p:sldId id="279" r:id="rId18"/>
    <p:sldId id="309" r:id="rId19"/>
    <p:sldId id="302" r:id="rId20"/>
    <p:sldId id="286" r:id="rId21"/>
    <p:sldId id="305" r:id="rId22"/>
    <p:sldId id="308" r:id="rId23"/>
    <p:sldId id="306" r:id="rId24"/>
    <p:sldId id="307" r:id="rId25"/>
    <p:sldId id="301" r:id="rId26"/>
    <p:sldId id="282" r:id="rId27"/>
    <p:sldId id="293" r:id="rId28"/>
    <p:sldId id="310" r:id="rId29"/>
    <p:sldId id="311" r:id="rId30"/>
    <p:sldId id="299" r:id="rId31"/>
  </p:sldIdLst>
  <p:sldSz cx="9144000" cy="5143500" type="screen16x9"/>
  <p:notesSz cx="6858000" cy="9144000"/>
  <p:embeddedFontLst>
    <p:embeddedFont>
      <p:font typeface="Nunito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1A6"/>
    <a:srgbClr val="FF5050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97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887bd8b5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887bd8b5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277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82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9FB9A24E-A1CA-C337-E7DB-A9B9D2858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>
            <a:extLst>
              <a:ext uri="{FF2B5EF4-FFF2-40B4-BE49-F238E27FC236}">
                <a16:creationId xmlns:a16="http://schemas.microsoft.com/office/drawing/2014/main" id="{1D16D838-5B77-3E9C-5528-342EF18F0C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>
            <a:extLst>
              <a:ext uri="{FF2B5EF4-FFF2-40B4-BE49-F238E27FC236}">
                <a16:creationId xmlns:a16="http://schemas.microsoft.com/office/drawing/2014/main" id="{C039DE70-FFBE-6195-B703-724A9A7CB2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056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168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062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284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2891FF7C-0825-2784-9A1A-DCAD0B355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>
            <a:extLst>
              <a:ext uri="{FF2B5EF4-FFF2-40B4-BE49-F238E27FC236}">
                <a16:creationId xmlns:a16="http://schemas.microsoft.com/office/drawing/2014/main" id="{CDF8611C-4942-656F-5CC8-96A4290969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>
            <a:extLst>
              <a:ext uri="{FF2B5EF4-FFF2-40B4-BE49-F238E27FC236}">
                <a16:creationId xmlns:a16="http://schemas.microsoft.com/office/drawing/2014/main" id="{97D3F564-E308-B074-5286-5F60FAC16B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124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546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221EF439-5FE9-CD90-0AA8-1363073B4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>
            <a:extLst>
              <a:ext uri="{FF2B5EF4-FFF2-40B4-BE49-F238E27FC236}">
                <a16:creationId xmlns:a16="http://schemas.microsoft.com/office/drawing/2014/main" id="{1DBFBF42-A403-3DE8-30CD-46A4806384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>
            <a:extLst>
              <a:ext uri="{FF2B5EF4-FFF2-40B4-BE49-F238E27FC236}">
                <a16:creationId xmlns:a16="http://schemas.microsoft.com/office/drawing/2014/main" id="{1648DBC0-29D2-7239-FEC9-72E976B352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826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6BA94441-8836-C340-B980-D8FF173C8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>
            <a:extLst>
              <a:ext uri="{FF2B5EF4-FFF2-40B4-BE49-F238E27FC236}">
                <a16:creationId xmlns:a16="http://schemas.microsoft.com/office/drawing/2014/main" id="{DB8B93E1-BE4C-D75E-F51A-BD55D6BC59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>
            <a:extLst>
              <a:ext uri="{FF2B5EF4-FFF2-40B4-BE49-F238E27FC236}">
                <a16:creationId xmlns:a16="http://schemas.microsoft.com/office/drawing/2014/main" id="{6EF36EDC-6105-B113-2989-9F4DC9D445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59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18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554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4405F663-3939-9450-B8F3-87B0B6AFE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>
            <a:extLst>
              <a:ext uri="{FF2B5EF4-FFF2-40B4-BE49-F238E27FC236}">
                <a16:creationId xmlns:a16="http://schemas.microsoft.com/office/drawing/2014/main" id="{149F1D56-EAC8-29F9-B27F-468888ABB6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>
            <a:extLst>
              <a:ext uri="{FF2B5EF4-FFF2-40B4-BE49-F238E27FC236}">
                <a16:creationId xmlns:a16="http://schemas.microsoft.com/office/drawing/2014/main" id="{7A9B34BD-92BD-0480-D8D9-1F8762BDB3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503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14CF5653-9AFA-3AA0-2639-173A49243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>
            <a:extLst>
              <a:ext uri="{FF2B5EF4-FFF2-40B4-BE49-F238E27FC236}">
                <a16:creationId xmlns:a16="http://schemas.microsoft.com/office/drawing/2014/main" id="{73164C9D-B9AE-225D-C1C5-AF8BD69E3E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>
            <a:extLst>
              <a:ext uri="{FF2B5EF4-FFF2-40B4-BE49-F238E27FC236}">
                <a16:creationId xmlns:a16="http://schemas.microsoft.com/office/drawing/2014/main" id="{ED673E08-4B08-1F6F-009A-44DF2F4CF4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085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6634BFE4-4512-C632-583C-EE058675D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>
            <a:extLst>
              <a:ext uri="{FF2B5EF4-FFF2-40B4-BE49-F238E27FC236}">
                <a16:creationId xmlns:a16="http://schemas.microsoft.com/office/drawing/2014/main" id="{8887E80B-9309-239F-6548-CF06DE6293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>
            <a:extLst>
              <a:ext uri="{FF2B5EF4-FFF2-40B4-BE49-F238E27FC236}">
                <a16:creationId xmlns:a16="http://schemas.microsoft.com/office/drawing/2014/main" id="{039C1995-37AF-8D85-A44E-40524B063C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122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7B373766-914F-6055-1239-E18DF7D2C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>
            <a:extLst>
              <a:ext uri="{FF2B5EF4-FFF2-40B4-BE49-F238E27FC236}">
                <a16:creationId xmlns:a16="http://schemas.microsoft.com/office/drawing/2014/main" id="{4F0E3E08-16B1-FF68-9848-0C96E0871A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>
            <a:extLst>
              <a:ext uri="{FF2B5EF4-FFF2-40B4-BE49-F238E27FC236}">
                <a16:creationId xmlns:a16="http://schemas.microsoft.com/office/drawing/2014/main" id="{FA9EC833-C772-6AA2-F364-2EF5DCD6FB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273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6528E021-E5DB-B673-49B7-9C93DC424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>
            <a:extLst>
              <a:ext uri="{FF2B5EF4-FFF2-40B4-BE49-F238E27FC236}">
                <a16:creationId xmlns:a16="http://schemas.microsoft.com/office/drawing/2014/main" id="{0818C785-A732-0C5C-C4F9-1699494492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>
            <a:extLst>
              <a:ext uri="{FF2B5EF4-FFF2-40B4-BE49-F238E27FC236}">
                <a16:creationId xmlns:a16="http://schemas.microsoft.com/office/drawing/2014/main" id="{3DB26256-5F92-AC46-3882-548B36151B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100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281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421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7EA9540C-109B-CD29-93C7-9DBB1C7FE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>
            <a:extLst>
              <a:ext uri="{FF2B5EF4-FFF2-40B4-BE49-F238E27FC236}">
                <a16:creationId xmlns:a16="http://schemas.microsoft.com/office/drawing/2014/main" id="{4B3D8C5D-5109-04C7-A04E-C519112D80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>
            <a:extLst>
              <a:ext uri="{FF2B5EF4-FFF2-40B4-BE49-F238E27FC236}">
                <a16:creationId xmlns:a16="http://schemas.microsoft.com/office/drawing/2014/main" id="{88A87D19-2C5D-3AAD-8F2F-E5B73FBC1E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512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CAD4AEFA-20F9-CFD8-CD8B-EE0F269FE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>
            <a:extLst>
              <a:ext uri="{FF2B5EF4-FFF2-40B4-BE49-F238E27FC236}">
                <a16:creationId xmlns:a16="http://schemas.microsoft.com/office/drawing/2014/main" id="{0A8942EA-1412-054D-8467-1F28534664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>
            <a:extLst>
              <a:ext uri="{FF2B5EF4-FFF2-40B4-BE49-F238E27FC236}">
                <a16:creationId xmlns:a16="http://schemas.microsoft.com/office/drawing/2014/main" id="{0825FD4E-4300-86FD-AF8E-DD09C9518A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82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41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15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916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23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94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74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CC99DA87-BA3F-C481-630B-6F5BDFD61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214bec7aa_0_69:notes">
            <a:extLst>
              <a:ext uri="{FF2B5EF4-FFF2-40B4-BE49-F238E27FC236}">
                <a16:creationId xmlns:a16="http://schemas.microsoft.com/office/drawing/2014/main" id="{6C78C27A-3425-3B77-CE90-F0D13AE233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214bec7aa_0_69:notes">
            <a:extLst>
              <a:ext uri="{FF2B5EF4-FFF2-40B4-BE49-F238E27FC236}">
                <a16:creationId xmlns:a16="http://schemas.microsoft.com/office/drawing/2014/main" id="{77F976ED-91CB-D768-45FF-E80FFCC5D1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67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1369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0263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5.1507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OSU-NLP-Group/GrokkedTransform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6927" y="595975"/>
            <a:ext cx="91440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2625"/>
                </a:solidFill>
                <a:latin typeface="Nunito"/>
                <a:ea typeface="Nunito"/>
                <a:cs typeface="Nunito"/>
                <a:sym typeface="Nunito"/>
              </a:rPr>
              <a:t>Grokked Transformers are Implicit Reasoners:</a:t>
            </a:r>
            <a:endParaRPr sz="2400">
              <a:solidFill>
                <a:srgbClr val="25262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2625"/>
                </a:solidFill>
                <a:latin typeface="Nunito"/>
                <a:ea typeface="Nunito"/>
                <a:cs typeface="Nunito"/>
                <a:sym typeface="Nunito"/>
              </a:rPr>
              <a:t>A Mechanistic Journey to the Edge of Generalization </a:t>
            </a:r>
            <a:endParaRPr sz="2400">
              <a:solidFill>
                <a:srgbClr val="25262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5262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7058" y="3878829"/>
            <a:ext cx="3217383" cy="5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67C25-3148-5884-1D98-1684FD6BE94A}"/>
              </a:ext>
            </a:extLst>
          </p:cNvPr>
          <p:cNvSpPr txBox="1"/>
          <p:nvPr/>
        </p:nvSpPr>
        <p:spPr>
          <a:xfrm>
            <a:off x="1853382" y="2940047"/>
            <a:ext cx="5808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252625"/>
                </a:solidFill>
                <a:latin typeface="Nunito"/>
              </a:rPr>
              <a:t>Boshi Wang    Xiang Yue    Yu Su    Huan Sun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Model &amp; Optimization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993148"/>
            <a:ext cx="8659118" cy="35026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Standard decoder-only transformer as in GPT-2</a:t>
            </a:r>
          </a:p>
          <a:p>
            <a:pPr lvl="1" indent="-342900">
              <a:spcBef>
                <a:spcPts val="1200"/>
              </a:spcBef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8 layers, 768 hidden dimensions and 12 attention heads</a:t>
            </a:r>
          </a:p>
          <a:p>
            <a:pPr>
              <a:spcBef>
                <a:spcPts val="1200"/>
              </a:spcBef>
              <a:buClr>
                <a:schemeClr val="dk1"/>
              </a:buClr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AdamW with learning rate 1e-4, batch size 512, weight decay 0.1 and 2000 warm-up steps</a:t>
            </a:r>
          </a:p>
          <a:p>
            <a:pPr>
              <a:spcBef>
                <a:spcPts val="1200"/>
              </a:spcBef>
              <a:buClr>
                <a:schemeClr val="dk1"/>
              </a:buClr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“Concept-level” inputs: each entity/relation has its own learnable embedding</a:t>
            </a:r>
          </a:p>
          <a:p>
            <a:pPr>
              <a:spcBef>
                <a:spcPts val="1200"/>
              </a:spcBef>
              <a:buClr>
                <a:schemeClr val="dk1"/>
              </a:buClr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More variants later</a:t>
            </a:r>
          </a:p>
          <a:p>
            <a:pPr>
              <a:spcBef>
                <a:spcPts val="1200"/>
              </a:spcBef>
              <a:buClr>
                <a:schemeClr val="dk1"/>
              </a:buClr>
              <a:buFont typeface="Nunito"/>
              <a:buChar char="●"/>
            </a:pPr>
            <a:endParaRPr lang="en-US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48919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#1: “Grokking” in </a:t>
            </a:r>
            <a:r>
              <a:rPr lang="en-US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ID</a:t>
            </a:r>
            <a:r>
              <a:rPr lang="en-US">
                <a:latin typeface="Nunito"/>
                <a:ea typeface="Nunito"/>
                <a:cs typeface="Nunito"/>
                <a:sym typeface="Nunito"/>
              </a:rPr>
              <a:t> generalization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B7CD4-F84E-A3B6-C56A-CEC782D3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91" y="1121317"/>
            <a:ext cx="6913418" cy="366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9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FE579104-3A36-0337-5947-05F883922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>
            <a:extLst>
              <a:ext uri="{FF2B5EF4-FFF2-40B4-BE49-F238E27FC236}">
                <a16:creationId xmlns:a16="http://schemas.microsoft.com/office/drawing/2014/main" id="{9CA27C20-A2A2-FCD3-FAEF-A34C60A7AA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#2: Difference in </a:t>
            </a:r>
            <a:r>
              <a:rPr lang="en-US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OOD</a:t>
            </a:r>
            <a:r>
              <a:rPr lang="en-US">
                <a:latin typeface="Nunito"/>
                <a:ea typeface="Nunito"/>
                <a:cs typeface="Nunito"/>
                <a:sym typeface="Nunito"/>
              </a:rPr>
              <a:t> generalization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D0659-B829-C368-330C-6BAA102D1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91" y="1121317"/>
            <a:ext cx="6913418" cy="366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9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#3: Data </a:t>
            </a:r>
            <a:r>
              <a:rPr lang="en-US" b="1">
                <a:latin typeface="Nunito"/>
                <a:ea typeface="Nunito"/>
                <a:cs typeface="Nunito"/>
                <a:sym typeface="Nunito"/>
              </a:rPr>
              <a:t>distribution</a:t>
            </a:r>
            <a:r>
              <a:rPr lang="en-US">
                <a:latin typeface="Nunito"/>
                <a:ea typeface="Nunito"/>
                <a:cs typeface="Nunito"/>
                <a:sym typeface="Nunito"/>
              </a:rPr>
              <a:t>, not data size, drives generalization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12D0E0-5AFB-670E-EA84-84C5AD245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087" y="1292753"/>
            <a:ext cx="3172886" cy="3550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9F955E-2CFC-53F7-32E2-F26E43308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51" y="1246910"/>
            <a:ext cx="2986381" cy="35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3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Important Questions Remain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59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happens during grokking?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Why does grokking happen?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Why no systematic generalization?</a:t>
            </a:r>
          </a:p>
          <a:p>
            <a:pPr marL="1143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43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These require a deeper look inside of the model</a:t>
            </a:r>
            <a:endParaRPr lang="en-US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endParaRPr lang="en-US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71144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AD3E35-FA01-6903-7D6C-122FAEA8D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662" y="1426908"/>
            <a:ext cx="5531923" cy="3271567"/>
          </a:xfrm>
          <a:prstGeom prst="rect">
            <a:avLst/>
          </a:prstGeom>
        </p:spPr>
      </p:pic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Analyzing the (change) in inner workings during grokking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59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Logit lens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Causal tracing</a:t>
            </a:r>
          </a:p>
        </p:txBody>
      </p:sp>
    </p:spTree>
    <p:extLst>
      <p:ext uri="{BB962C8B-B14F-4D97-AF65-F5344CB8AC3E}">
        <p14:creationId xmlns:p14="http://schemas.microsoft.com/office/powerpoint/2010/main" val="1556693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FA67C8C7-929E-4FD0-F85D-64154F6C2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>
            <a:extLst>
              <a:ext uri="{FF2B5EF4-FFF2-40B4-BE49-F238E27FC236}">
                <a16:creationId xmlns:a16="http://schemas.microsoft.com/office/drawing/2014/main" id="{CE68CE48-67C3-67BA-DE8E-87B4323837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Generalizing Circuits (after Grokking)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69EDAD-ACCC-91B8-4B56-C79041C39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750" y="2339071"/>
            <a:ext cx="3172750" cy="27101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2CF77B-4FB6-3E04-DB63-6B90B9E80F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255"/>
          <a:stretch>
            <a:fillRect/>
          </a:stretch>
        </p:blipFill>
        <p:spPr>
          <a:xfrm>
            <a:off x="5217168" y="2396302"/>
            <a:ext cx="3086207" cy="27101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FEDA32-0373-CE17-1A70-272BE2711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041" y="906888"/>
            <a:ext cx="2952790" cy="1351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892979-4959-F796-E2AC-ED3FE78D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494" y="947496"/>
            <a:ext cx="3127038" cy="13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7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63EA4-121E-B06F-74D9-AB93A70C7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15" y="1267690"/>
            <a:ext cx="5115275" cy="2043663"/>
          </a:xfrm>
          <a:prstGeom prst="rect">
            <a:avLst/>
          </a:prstGeom>
        </p:spPr>
      </p:pic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Changes during grokking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3504571"/>
            <a:ext cx="9053944" cy="15800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</a:pPr>
            <a:r>
              <a:rPr lang="en-U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Causal connection between S[5, r1] and the final prediction t grows significantly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</a:pPr>
            <a:r>
              <a:rPr lang="en-U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MRR(r2) gradually improves as S[5, r2]  (via logit lens); S[5, r1] represents b throughout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</a:pPr>
            <a:r>
              <a:rPr lang="en-U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=&gt; Model gradually forms the second hop in the upper layers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</a:pPr>
            <a:r>
              <a:rPr lang="en-U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When grokking starts, very likely directly associates (h, r1, r2) with t, mostly memorization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1A73B-1178-CBA6-BAE6-1883790C6F65}"/>
              </a:ext>
            </a:extLst>
          </p:cNvPr>
          <p:cNvSpPr txBox="1"/>
          <p:nvPr/>
        </p:nvSpPr>
        <p:spPr>
          <a:xfrm>
            <a:off x="1925774" y="217839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5412F-C2E5-2F56-F045-345A27E873FD}"/>
              </a:ext>
            </a:extLst>
          </p:cNvPr>
          <p:cNvSpPr txBox="1"/>
          <p:nvPr/>
        </p:nvSpPr>
        <p:spPr>
          <a:xfrm>
            <a:off x="3636822" y="218532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5C349F-86BD-C1B0-F839-0D129C4C5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139" y="1184562"/>
            <a:ext cx="2491091" cy="2246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373C9C-4EC0-CC98-3189-40E6F8D2CDB4}"/>
              </a:ext>
            </a:extLst>
          </p:cNvPr>
          <p:cNvSpPr txBox="1"/>
          <p:nvPr/>
        </p:nvSpPr>
        <p:spPr>
          <a:xfrm>
            <a:off x="2214636" y="1042554"/>
            <a:ext cx="1489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dk1"/>
                </a:solidFill>
                <a:latin typeface="Nunito"/>
              </a:rPr>
              <a:t>Causal strength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40E01-8EB1-F7EB-25DC-BFAB994135F3}"/>
              </a:ext>
            </a:extLst>
          </p:cNvPr>
          <p:cNvSpPr txBox="1"/>
          <p:nvPr/>
        </p:nvSpPr>
        <p:spPr>
          <a:xfrm>
            <a:off x="649073" y="3242992"/>
            <a:ext cx="17110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dk1"/>
                </a:solidFill>
                <a:latin typeface="Nunito"/>
              </a:rPr>
              <a:t>Start of grokking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650587-E0D8-AA4F-EDE5-6A42D8E8BF11}"/>
              </a:ext>
            </a:extLst>
          </p:cNvPr>
          <p:cNvSpPr txBox="1"/>
          <p:nvPr/>
        </p:nvSpPr>
        <p:spPr>
          <a:xfrm>
            <a:off x="2105893" y="3242993"/>
            <a:ext cx="22513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dk1"/>
                </a:solidFill>
                <a:latin typeface="Nunito"/>
              </a:rPr>
              <a:t>Change during grokking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401C4-69BE-9957-9615-A37CD0E2F27C}"/>
              </a:ext>
            </a:extLst>
          </p:cNvPr>
          <p:cNvSpPr txBox="1"/>
          <p:nvPr/>
        </p:nvSpPr>
        <p:spPr>
          <a:xfrm>
            <a:off x="4024748" y="3242992"/>
            <a:ext cx="22513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dk1"/>
                </a:solidFill>
                <a:latin typeface="Nunito"/>
              </a:rPr>
              <a:t>End of grokking</a:t>
            </a:r>
          </a:p>
        </p:txBody>
      </p:sp>
    </p:spTree>
    <p:extLst>
      <p:ext uri="{BB962C8B-B14F-4D97-AF65-F5344CB8AC3E}">
        <p14:creationId xmlns:p14="http://schemas.microsoft.com/office/powerpoint/2010/main" val="4045755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0AAC78B8-D95F-5E73-88BA-488D7717D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>
            <a:extLst>
              <a:ext uri="{FF2B5EF4-FFF2-40B4-BE49-F238E27FC236}">
                <a16:creationId xmlns:a16="http://schemas.microsoft.com/office/drawing/2014/main" id="{63ECF61C-63D4-ACF7-4285-154F583D68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Understanding &amp; Improving OOD generalization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427A67-0C9E-CB4D-B67C-F7A271535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750" y="2339071"/>
            <a:ext cx="3172750" cy="27101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AFFD5B-168B-0E6E-1B5C-424FA53EEF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255"/>
          <a:stretch>
            <a:fillRect/>
          </a:stretch>
        </p:blipFill>
        <p:spPr>
          <a:xfrm>
            <a:off x="5217168" y="2396302"/>
            <a:ext cx="3086207" cy="2710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DC611E-4E75-47B1-9889-90CA3C884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041" y="906888"/>
            <a:ext cx="2952790" cy="1351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A44CF7-14C5-D1F5-2CEF-B3D209734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494" y="947496"/>
            <a:ext cx="3127038" cy="131392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032663-A128-1C0D-ECCA-335C2CF042AC}"/>
              </a:ext>
            </a:extLst>
          </p:cNvPr>
          <p:cNvSpPr/>
          <p:nvPr/>
        </p:nvSpPr>
        <p:spPr>
          <a:xfrm>
            <a:off x="1995054" y="2923310"/>
            <a:ext cx="914401" cy="928255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DECF3B-F0C5-7653-5853-9FCB8B18ED83}"/>
              </a:ext>
            </a:extLst>
          </p:cNvPr>
          <p:cNvSpPr/>
          <p:nvPr/>
        </p:nvSpPr>
        <p:spPr>
          <a:xfrm>
            <a:off x="2611581" y="3588329"/>
            <a:ext cx="914401" cy="858983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4085521-7097-B0E5-6272-73181860A3BE}"/>
              </a:ext>
            </a:extLst>
          </p:cNvPr>
          <p:cNvSpPr/>
          <p:nvPr/>
        </p:nvSpPr>
        <p:spPr>
          <a:xfrm>
            <a:off x="5824612" y="2923309"/>
            <a:ext cx="1525224" cy="928255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52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041B8822-DDE4-1FA8-4485-868CAB9DB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05B8719-E85F-4578-FD18-08BD03F40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285" y="1614056"/>
            <a:ext cx="2595559" cy="2741494"/>
          </a:xfrm>
          <a:prstGeom prst="rect">
            <a:avLst/>
          </a:prstGeom>
        </p:spPr>
      </p:pic>
      <p:sp>
        <p:nvSpPr>
          <p:cNvPr id="87" name="Google Shape;87;p18">
            <a:extLst>
              <a:ext uri="{FF2B5EF4-FFF2-40B4-BE49-F238E27FC236}">
                <a16:creationId xmlns:a16="http://schemas.microsoft.com/office/drawing/2014/main" id="{BF613B49-0E90-AE8A-29A4-52E30218A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Understanding &amp; Improving OOD generalization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81B435-1A8E-4916-2B32-A15099113AB2}"/>
              </a:ext>
            </a:extLst>
          </p:cNvPr>
          <p:cNvSpPr/>
          <p:nvPr/>
        </p:nvSpPr>
        <p:spPr>
          <a:xfrm>
            <a:off x="1475509" y="2230582"/>
            <a:ext cx="914401" cy="928255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F3CAE5-C953-18EA-BAD4-241B9DB2EA9B}"/>
              </a:ext>
            </a:extLst>
          </p:cNvPr>
          <p:cNvSpPr/>
          <p:nvPr/>
        </p:nvSpPr>
        <p:spPr>
          <a:xfrm>
            <a:off x="2092036" y="2895601"/>
            <a:ext cx="914401" cy="858983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E7FF04A-03F5-6373-6E64-93E10258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880" y="1422008"/>
            <a:ext cx="3922966" cy="3146867"/>
          </a:xfrm>
          <a:prstGeom prst="rect">
            <a:avLst/>
          </a:prstGeom>
        </p:spPr>
      </p:pic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BA99D881-BD72-9FE7-4C19-B9C9DD640CBB}"/>
              </a:ext>
            </a:extLst>
          </p:cNvPr>
          <p:cNvSpPr/>
          <p:nvPr/>
        </p:nvSpPr>
        <p:spPr>
          <a:xfrm>
            <a:off x="1156855" y="2382983"/>
            <a:ext cx="169676" cy="67194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1A8D0F4E-7DC3-3E8C-AC4F-57A1D908C723}"/>
              </a:ext>
            </a:extLst>
          </p:cNvPr>
          <p:cNvSpPr/>
          <p:nvPr/>
        </p:nvSpPr>
        <p:spPr>
          <a:xfrm>
            <a:off x="1156854" y="3013367"/>
            <a:ext cx="169676" cy="67194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Up-Down 24">
            <a:extLst>
              <a:ext uri="{FF2B5EF4-FFF2-40B4-BE49-F238E27FC236}">
                <a16:creationId xmlns:a16="http://schemas.microsoft.com/office/drawing/2014/main" id="{E613F375-E19D-29AE-E151-7BA0A39FE970}"/>
              </a:ext>
            </a:extLst>
          </p:cNvPr>
          <p:cNvSpPr/>
          <p:nvPr/>
        </p:nvSpPr>
        <p:spPr>
          <a:xfrm rot="19151258">
            <a:off x="1977204" y="2979017"/>
            <a:ext cx="103909" cy="53339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9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1755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>
                <a:latin typeface="Nunito"/>
                <a:ea typeface="Nunito"/>
                <a:cs typeface="Nunito"/>
                <a:sym typeface="Nunito"/>
              </a:rPr>
              <a:t>LLMs struggle at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Implicit Reasoning w/ Parametric Memory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699" y="958512"/>
            <a:ext cx="5470803" cy="3516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Implicit reasoning</a:t>
            </a:r>
            <a:r>
              <a:rPr lang="en-US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reasoning </a:t>
            </a:r>
            <a:r>
              <a:rPr lang="en-US" sz="14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without</a:t>
            </a:r>
            <a:r>
              <a:rPr lang="en-US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explicit verbalization of intermediate steps (e.g., Chain-of-Thought)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Parametric memory</a:t>
            </a:r>
            <a:r>
              <a:rPr lang="en-US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facts &amp; rules stored </a:t>
            </a:r>
            <a:r>
              <a:rPr lang="en-US" sz="14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in weights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Press et al. &amp; Yang et al.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LLMs only show substantial evidence in resolving the first hop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Scaling only improves the first hop; “compositionality gap” does not decrease</a:t>
            </a:r>
            <a:endParaRPr lang="en-US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Zhu et al.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GPT-4 cannot do implicit composition or comparison well</a:t>
            </a:r>
            <a:endParaRPr sz="1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82342-11AF-923A-B182-62BBA7F81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503" y="1226033"/>
            <a:ext cx="2952790" cy="1351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FCC22-3C86-FA2C-868F-70300F629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452" y="2849370"/>
            <a:ext cx="3127038" cy="1313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D69D17-1267-186A-C568-94AE63640A03}"/>
              </a:ext>
            </a:extLst>
          </p:cNvPr>
          <p:cNvSpPr txBox="1"/>
          <p:nvPr/>
        </p:nvSpPr>
        <p:spPr>
          <a:xfrm>
            <a:off x="1149931" y="4564699"/>
            <a:ext cx="66917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Press et al. </a:t>
            </a:r>
            <a:r>
              <a:rPr lang="en-US" sz="1000" i="1"/>
              <a:t>Measuring and Narrowing the Compositionality Gap in Language Models.</a:t>
            </a:r>
            <a:r>
              <a:rPr lang="en-US" sz="1000"/>
              <a:t> Findings of EMNLP-23.</a:t>
            </a:r>
          </a:p>
          <a:p>
            <a:r>
              <a:rPr lang="en-US" sz="1000"/>
              <a:t>Yang et al. </a:t>
            </a:r>
            <a:r>
              <a:rPr lang="en-US" sz="1000" i="1"/>
              <a:t>Do Large Language Models Latently Perform Multi-Hop Reasoning?</a:t>
            </a:r>
            <a:r>
              <a:rPr lang="en-US" sz="1000"/>
              <a:t> ACL-24.</a:t>
            </a:r>
          </a:p>
          <a:p>
            <a:r>
              <a:rPr lang="en-US" sz="1000"/>
              <a:t>Zhu et al. </a:t>
            </a:r>
            <a:r>
              <a:rPr lang="en-US" sz="1000" i="1"/>
              <a:t>Physics of Language Models: Part 3.2, Knowledge Manipulation.</a:t>
            </a:r>
            <a:r>
              <a:rPr lang="en-US" sz="1000"/>
              <a:t> ICML-24 Tutorial.</a:t>
            </a:r>
          </a:p>
        </p:txBody>
      </p:sp>
    </p:spTree>
    <p:extLst>
      <p:ext uri="{BB962C8B-B14F-4D97-AF65-F5344CB8AC3E}">
        <p14:creationId xmlns:p14="http://schemas.microsoft.com/office/powerpoint/2010/main" val="2912052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When inputs are at the </a:t>
            </a:r>
            <a:r>
              <a:rPr lang="en-US" b="1">
                <a:latin typeface="Nunito"/>
                <a:ea typeface="Nunito"/>
                <a:cs typeface="Nunito"/>
                <a:sym typeface="Nunito"/>
              </a:rPr>
              <a:t>surface</a:t>
            </a:r>
            <a:r>
              <a:rPr lang="en-US">
                <a:latin typeface="Nunito"/>
                <a:ea typeface="Nunito"/>
                <a:cs typeface="Nunito"/>
                <a:sym typeface="Nunito"/>
              </a:rPr>
              <a:t> level…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AFFE5-D5D5-F04D-CA40-5AC4760BB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058293"/>
            <a:ext cx="3159758" cy="2530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A04A3A-B6B4-C335-6EEE-BD92B00B052F}"/>
              </a:ext>
            </a:extLst>
          </p:cNvPr>
          <p:cNvSpPr txBox="1"/>
          <p:nvPr/>
        </p:nvSpPr>
        <p:spPr>
          <a:xfrm>
            <a:off x="1662544" y="1103612"/>
            <a:ext cx="5517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dk1"/>
                </a:solidFill>
                <a:latin typeface="Nunito"/>
              </a:rPr>
              <a:t>During grokking, the model seems to gradually stores the later surface-name tokens in the bridge hidden state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C7DCF5-1C6E-87B2-67AF-B180F287E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877" y="2001575"/>
            <a:ext cx="1698359" cy="26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62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30983C81-4B7E-C7BA-AC90-F74A620D5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DB3218A-0643-C3A4-23FF-C0473625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383" y="1565564"/>
            <a:ext cx="1876660" cy="2903209"/>
          </a:xfrm>
          <a:prstGeom prst="rect">
            <a:avLst/>
          </a:prstGeom>
        </p:spPr>
      </p:pic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C924925A-4387-A8F8-8412-D8D217372D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When inputs are at the </a:t>
            </a:r>
            <a:r>
              <a:rPr lang="en-US" b="1">
                <a:latin typeface="Nunito"/>
                <a:ea typeface="Nunito"/>
                <a:cs typeface="Nunito"/>
                <a:sym typeface="Nunito"/>
              </a:rPr>
              <a:t>surface</a:t>
            </a:r>
            <a:r>
              <a:rPr lang="en-US">
                <a:latin typeface="Nunito"/>
                <a:ea typeface="Nunito"/>
                <a:cs typeface="Nunito"/>
                <a:sym typeface="Nunito"/>
              </a:rPr>
              <a:t> level…</a:t>
            </a: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6D8021C5-9F81-91F5-4E00-4E5DCCBC8A69}"/>
              </a:ext>
            </a:extLst>
          </p:cNvPr>
          <p:cNvSpPr/>
          <p:nvPr/>
        </p:nvSpPr>
        <p:spPr>
          <a:xfrm>
            <a:off x="1156855" y="2382983"/>
            <a:ext cx="169676" cy="67194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A5D28408-806C-320C-5178-B8C925995AC7}"/>
              </a:ext>
            </a:extLst>
          </p:cNvPr>
          <p:cNvSpPr/>
          <p:nvPr/>
        </p:nvSpPr>
        <p:spPr>
          <a:xfrm>
            <a:off x="1156854" y="3013367"/>
            <a:ext cx="169676" cy="67194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98AB50-9C4E-8319-AC5A-CEEE9AF39A1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4727880" y="1422008"/>
            <a:ext cx="3922966" cy="31468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3852592-20FF-1B60-0623-22A6BDDDDC7C}"/>
              </a:ext>
            </a:extLst>
          </p:cNvPr>
          <p:cNvSpPr txBox="1"/>
          <p:nvPr/>
        </p:nvSpPr>
        <p:spPr>
          <a:xfrm>
            <a:off x="6689363" y="2490355"/>
            <a:ext cx="180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37418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6854D769-8EEE-D3A8-8F40-7573EB5D2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1E10A26-09E2-D22A-938D-52CA79910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383" y="1565564"/>
            <a:ext cx="1876660" cy="2903209"/>
          </a:xfrm>
          <a:prstGeom prst="rect">
            <a:avLst/>
          </a:prstGeom>
        </p:spPr>
      </p:pic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EBC62CB8-660E-4B16-5AA9-59C5EF8281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When inputs are at the </a:t>
            </a:r>
            <a:r>
              <a:rPr lang="en-US" b="1">
                <a:latin typeface="Nunito"/>
                <a:ea typeface="Nunito"/>
                <a:cs typeface="Nunito"/>
                <a:sym typeface="Nunito"/>
              </a:rPr>
              <a:t>surface</a:t>
            </a:r>
            <a:r>
              <a:rPr lang="en-US">
                <a:latin typeface="Nunito"/>
                <a:ea typeface="Nunito"/>
                <a:cs typeface="Nunito"/>
                <a:sym typeface="Nunito"/>
              </a:rPr>
              <a:t> level…</a:t>
            </a: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327F8AB4-3B18-A0FF-1E9D-C5E2D9C3D9C2}"/>
              </a:ext>
            </a:extLst>
          </p:cNvPr>
          <p:cNvSpPr/>
          <p:nvPr/>
        </p:nvSpPr>
        <p:spPr>
          <a:xfrm>
            <a:off x="1156855" y="2382983"/>
            <a:ext cx="169676" cy="67194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92467C88-3B2C-787D-DAC2-792C428AD94C}"/>
              </a:ext>
            </a:extLst>
          </p:cNvPr>
          <p:cNvSpPr/>
          <p:nvPr/>
        </p:nvSpPr>
        <p:spPr>
          <a:xfrm>
            <a:off x="1156854" y="3013367"/>
            <a:ext cx="169676" cy="67194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EF1F57-1F0B-18D3-038E-8AB2B43B4B07}"/>
              </a:ext>
            </a:extLst>
          </p:cNvPr>
          <p:cNvSpPr txBox="1"/>
          <p:nvPr/>
        </p:nvSpPr>
        <p:spPr>
          <a:xfrm>
            <a:off x="5140063" y="2552700"/>
            <a:ext cx="3692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No OOD Generalization!</a:t>
            </a:r>
            <a:endParaRPr lang="en-US" sz="1000" b="1"/>
          </a:p>
        </p:txBody>
      </p:sp>
    </p:spTree>
    <p:extLst>
      <p:ext uri="{BB962C8B-B14F-4D97-AF65-F5344CB8AC3E}">
        <p14:creationId xmlns:p14="http://schemas.microsoft.com/office/powerpoint/2010/main" val="1493389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D8949570-FBF1-112E-8209-FF59B2263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C957C246-CE93-CC00-9EA6-FD6EBF784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Surface-level Inputs &amp; Binding</a:t>
            </a:r>
          </a:p>
        </p:txBody>
      </p:sp>
      <p:pic>
        <p:nvPicPr>
          <p:cNvPr id="240" name="Picture 239">
            <a:extLst>
              <a:ext uri="{FF2B5EF4-FFF2-40B4-BE49-F238E27FC236}">
                <a16:creationId xmlns:a16="http://schemas.microsoft.com/office/drawing/2014/main" id="{842496D0-AF02-EE70-04F6-93A744313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4" y="1017725"/>
            <a:ext cx="7003472" cy="36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48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86F0FD69-E995-A2D1-C7CC-D1DF84016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CD105E-E8F2-37C5-6B13-A67493D0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55" y="706586"/>
            <a:ext cx="8771689" cy="2694785"/>
          </a:xfrm>
          <a:prstGeom prst="rect">
            <a:avLst/>
          </a:prstGeom>
        </p:spPr>
      </p:pic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47EC4C43-E2AC-72AF-C4E3-6E6001272E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The binding problem &amp; the “Reversal Curse”</a:t>
            </a:r>
          </a:p>
        </p:txBody>
      </p:sp>
      <p:sp>
        <p:nvSpPr>
          <p:cNvPr id="3" name="Google Shape;88;p18">
            <a:extLst>
              <a:ext uri="{FF2B5EF4-FFF2-40B4-BE49-F238E27FC236}">
                <a16:creationId xmlns:a16="http://schemas.microsoft.com/office/drawing/2014/main" id="{92BB7773-C5E8-0ACC-BD8B-7511A6B2BF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699" y="3297383"/>
            <a:ext cx="8520599" cy="1510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n-US" sz="16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Inconsistent</a:t>
            </a:r>
            <a:r>
              <a:rPr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entity representations when switching roles between perceived subjects and predicted objects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Representational </a:t>
            </a:r>
            <a:r>
              <a:rPr lang="en-US" sz="16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entanglements</a:t>
            </a:r>
            <a:r>
              <a:rPr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cause interferences on learning dynamics and impede generalization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76C972-49CE-959D-7944-0034C19D60A2}"/>
              </a:ext>
            </a:extLst>
          </p:cNvPr>
          <p:cNvSpPr txBox="1"/>
          <p:nvPr/>
        </p:nvSpPr>
        <p:spPr>
          <a:xfrm>
            <a:off x="547284" y="4840960"/>
            <a:ext cx="80840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Wang et al. </a:t>
            </a:r>
            <a:r>
              <a:rPr lang="en-US" sz="1000" i="1"/>
              <a:t>Is the Reversal Curse a Binding Problem? Uncovering Limitations of Transformers from a Basic Generalization Failure</a:t>
            </a:r>
            <a:r>
              <a:rPr lang="en-US" sz="1000"/>
              <a:t>. arXiv-25.</a:t>
            </a:r>
          </a:p>
        </p:txBody>
      </p:sp>
    </p:spTree>
    <p:extLst>
      <p:ext uri="{BB962C8B-B14F-4D97-AF65-F5344CB8AC3E}">
        <p14:creationId xmlns:p14="http://schemas.microsoft.com/office/powerpoint/2010/main" val="1100070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306962AB-9D70-BBE1-074D-32BAA29E1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F4059D-6C26-AC0A-E5AF-D8AC5550C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08" y="1477851"/>
            <a:ext cx="7592291" cy="28542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788557-0540-AF72-8923-DE2A39F81986}"/>
              </a:ext>
            </a:extLst>
          </p:cNvPr>
          <p:cNvSpPr txBox="1"/>
          <p:nvPr/>
        </p:nvSpPr>
        <p:spPr>
          <a:xfrm>
            <a:off x="1149931" y="4564699"/>
            <a:ext cx="66917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Li et al. </a:t>
            </a:r>
            <a:r>
              <a:rPr lang="en-US" sz="1000" i="1"/>
              <a:t>Where to find Grokking in LLM Pretraining? Monitor Memorization-to-Generalization without Test</a:t>
            </a:r>
            <a:r>
              <a:rPr lang="en-US" sz="1000"/>
              <a:t>. arXiv-25.</a:t>
            </a: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79166DD2-A4EB-E719-BD09-E76563BA86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Grokking in LLM Pretraining</a:t>
            </a:r>
          </a:p>
        </p:txBody>
      </p:sp>
    </p:spTree>
    <p:extLst>
      <p:ext uri="{BB962C8B-B14F-4D97-AF65-F5344CB8AC3E}">
        <p14:creationId xmlns:p14="http://schemas.microsoft.com/office/powerpoint/2010/main" val="2282709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The Power of Parametric Memory for Complex Reasoning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59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exactly are we going towards? Why parametric memory?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Unique ability </a:t>
            </a:r>
            <a:r>
              <a:rPr lang="en-US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to compress and integrate information at scale</a:t>
            </a: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for complex reasoning</a:t>
            </a:r>
          </a:p>
        </p:txBody>
      </p:sp>
    </p:spTree>
    <p:extLst>
      <p:ext uri="{BB962C8B-B14F-4D97-AF65-F5344CB8AC3E}">
        <p14:creationId xmlns:p14="http://schemas.microsoft.com/office/powerpoint/2010/main" val="2617484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Challenging reasoning tasks with large search space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050C6-B301-AEF5-9F85-00C1C1DA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73" y="1117437"/>
            <a:ext cx="5490715" cy="1802745"/>
          </a:xfrm>
          <a:prstGeom prst="rect">
            <a:avLst/>
          </a:prstGeom>
        </p:spPr>
      </p:pic>
      <p:sp>
        <p:nvSpPr>
          <p:cNvPr id="7" name="Google Shape;88;p18">
            <a:extLst>
              <a:ext uri="{FF2B5EF4-FFF2-40B4-BE49-F238E27FC236}">
                <a16:creationId xmlns:a16="http://schemas.microsoft.com/office/drawing/2014/main" id="{114B3143-87C5-7411-D844-986EA81909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6282" y="2920182"/>
            <a:ext cx="8520599" cy="19358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Non-parametric memory: information stored in context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Explicit (verbalized) reasoning done in context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Parametric memory: information stored in weights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Implicit reasoning done during information internalization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29102D-034D-0CB3-C09D-1910EED84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130" y="1117437"/>
            <a:ext cx="2508391" cy="19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9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B38D8D7D-C01E-ACD6-68BC-ECAD3598D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>
            <a:extLst>
              <a:ext uri="{FF2B5EF4-FFF2-40B4-BE49-F238E27FC236}">
                <a16:creationId xmlns:a16="http://schemas.microsoft.com/office/drawing/2014/main" id="{D8FC3DDE-1992-0EFD-4157-4A6E649FA4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Challenging reasoning tasks with large search space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A9CCC1-80F8-FE07-9AF9-9E3BD20A0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73" y="1117437"/>
            <a:ext cx="5490715" cy="1802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4E953-B5BF-002F-E523-5814F5948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130" y="1117437"/>
            <a:ext cx="2508391" cy="1989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59A184-6B33-1C81-8633-76AD40B95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26" y="3401290"/>
            <a:ext cx="5464350" cy="976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0C3B49-DA08-D17F-735B-C0B822DFE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708" y="3171879"/>
            <a:ext cx="3338945" cy="15265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DBE9DF-B488-B76A-EE95-17019763C350}"/>
              </a:ext>
            </a:extLst>
          </p:cNvPr>
          <p:cNvCxnSpPr/>
          <p:nvPr/>
        </p:nvCxnSpPr>
        <p:spPr>
          <a:xfrm>
            <a:off x="5698505" y="1117437"/>
            <a:ext cx="0" cy="36762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45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68E87DE1-6A1A-8151-FC27-1607D1270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>
            <a:extLst>
              <a:ext uri="{FF2B5EF4-FFF2-40B4-BE49-F238E27FC236}">
                <a16:creationId xmlns:a16="http://schemas.microsoft.com/office/drawing/2014/main" id="{729E72B1-DF19-30A3-AC7C-69995CACEC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>
                <a:latin typeface="Nunito"/>
                <a:ea typeface="Nunito"/>
                <a:cs typeface="Nunito"/>
                <a:sym typeface="Nunito"/>
              </a:rPr>
              <a:t>Summary &amp; Discussion</a:t>
            </a:r>
          </a:p>
        </p:txBody>
      </p:sp>
      <p:sp>
        <p:nvSpPr>
          <p:cNvPr id="3" name="Google Shape;88;p18">
            <a:extLst>
              <a:ext uri="{FF2B5EF4-FFF2-40B4-BE49-F238E27FC236}">
                <a16:creationId xmlns:a16="http://schemas.microsoft.com/office/drawing/2014/main" id="{040BE6DE-4441-05A6-0447-5E8155134A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6282" y="897417"/>
            <a:ext cx="8520599" cy="3801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Grokking in the acquisition of implicit reasoning skills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Various levels of generalization across tasks &amp; rules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binding problem in Transformer models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n-U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Both individual concepts &amp; atomic knowledge pieces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n-U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Need systematic mechanisms with less human scaffolding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Explicit &amp; implicit reasoning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n-U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Chain-of-thought &amp; “looped” Transformers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Non-parametric &amp; Parametric Memory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n-U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Long-context &amp; “test-time training”</a:t>
            </a:r>
          </a:p>
        </p:txBody>
      </p:sp>
    </p:spTree>
    <p:extLst>
      <p:ext uri="{BB962C8B-B14F-4D97-AF65-F5344CB8AC3E}">
        <p14:creationId xmlns:p14="http://schemas.microsoft.com/office/powerpoint/2010/main" val="166717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Why Implicit Reasoning?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58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default mode of large-scale (pre-)training</a:t>
            </a:r>
          </a:p>
          <a:p>
            <a:pPr marL="11430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None/>
            </a:pPr>
            <a:endParaRPr lang="en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Fundamentally determines how well LLMs acquire </a:t>
            </a:r>
            <a:r>
              <a:rPr lang="en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structured representations of facts and rules</a:t>
            </a:r>
            <a:r>
              <a:rPr lang="en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from data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endParaRPr lang="en-US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Propagateble knowledge updates &amp; systematic generalization (more later)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EA3B50-9072-6C46-1A5E-5CDB0B45CC90}"/>
              </a:ext>
            </a:extLst>
          </p:cNvPr>
          <p:cNvSpPr txBox="1"/>
          <p:nvPr/>
        </p:nvSpPr>
        <p:spPr>
          <a:xfrm>
            <a:off x="3927762" y="532855"/>
            <a:ext cx="3713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Nunito"/>
                <a:ea typeface="Nunito"/>
                <a:cs typeface="Nunito"/>
                <a:sym typeface="Nunito"/>
              </a:rPr>
              <a:t>(can’t we just “CoT” everything?)</a:t>
            </a:r>
            <a:endParaRPr lang="en-US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Thanks!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https://arxiv.org/abs/2405.15071</a:t>
            </a:r>
            <a:endParaRPr lang="en-US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>
              <a:spcBef>
                <a:spcPts val="1200"/>
              </a:spcBef>
              <a:buClr>
                <a:schemeClr val="dk1"/>
              </a:buClr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https://github.com/OSU-NLP-Group/GrokkedTransformer</a:t>
            </a:r>
            <a:endParaRPr lang="en-US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16940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Why Parametric Memory?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58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Unique power in </a:t>
            </a:r>
            <a:r>
              <a:rPr lang="en-US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compressing and integrating information at scale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endParaRPr lang="en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Important for tasks with </a:t>
            </a:r>
            <a:r>
              <a:rPr lang="en-US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large intrinsic complexity</a:t>
            </a:r>
          </a:p>
          <a:p>
            <a:pPr lvl="1" indent="-34290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E.g., reasoning problems with large search spaces (example later)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852827-69A5-E6DE-3D02-0E14EA36EE9D}"/>
              </a:ext>
            </a:extLst>
          </p:cNvPr>
          <p:cNvSpPr txBox="1"/>
          <p:nvPr/>
        </p:nvSpPr>
        <p:spPr>
          <a:xfrm>
            <a:off x="4149436" y="532855"/>
            <a:ext cx="4994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Nunito"/>
                <a:ea typeface="Nunito"/>
                <a:cs typeface="Nunito"/>
                <a:sym typeface="Nunito"/>
              </a:rPr>
              <a:t>(can’t we do retrieval &amp; long-context?)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6315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Research Questions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Is implicit reasoning doomed given that even the most capable models struggle?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 it be resolved by further scaling data and compute, or are there fundamental limitations of Transformers that prohibit robust acquisition of this skill?</a:t>
            </a:r>
          </a:p>
        </p:txBody>
      </p:sp>
    </p:spTree>
    <p:extLst>
      <p:ext uri="{BB962C8B-B14F-4D97-AF65-F5344CB8AC3E}">
        <p14:creationId xmlns:p14="http://schemas.microsoft.com/office/powerpoint/2010/main" val="260803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Approach: Synthetic Data &amp; Training from Scratch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Allows us to </a:t>
            </a:r>
            <a:r>
              <a:rPr lang="en-US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control</a:t>
            </a: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the data and perform </a:t>
            </a:r>
            <a:r>
              <a:rPr lang="en-US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clean evaluations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Important nowadays as pretraining/fine-tuning corpora keeps penetrating downstream evals</a:t>
            </a:r>
          </a:p>
        </p:txBody>
      </p:sp>
    </p:spTree>
    <p:extLst>
      <p:ext uri="{BB962C8B-B14F-4D97-AF65-F5344CB8AC3E}">
        <p14:creationId xmlns:p14="http://schemas.microsoft.com/office/powerpoint/2010/main" val="86844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Reasoning as Rule Induction &amp; Application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227658" y="753820"/>
            <a:ext cx="5868344" cy="1722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Induce</a:t>
            </a: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latent rules from a mixture of </a:t>
            </a:r>
            <a:r>
              <a:rPr lang="en-US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atomic</a:t>
            </a: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facts and </a:t>
            </a:r>
            <a:r>
              <a:rPr lang="en-US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inferred</a:t>
            </a: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facts (deduced via latent rules)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Font typeface="Nunito"/>
              <a:buChar char="●"/>
            </a:pPr>
            <a:r>
              <a:rPr lang="en-US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Deduce</a:t>
            </a:r>
            <a:r>
              <a:rPr lang="en-US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 novel facts by applying the acquired rules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DA4DF1-47D7-0111-EF41-3BCA5B87D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297" y="1472045"/>
            <a:ext cx="2952790" cy="13515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C95867-553A-0C72-F926-8484C3B61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246" y="3150801"/>
            <a:ext cx="3127038" cy="13139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ACFE2E9-748B-7D68-DEBE-DCCC53B39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121" y="2449612"/>
            <a:ext cx="3003276" cy="23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5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0DA4DF1-47D7-0111-EF41-3BCA5B87D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297" y="1472045"/>
            <a:ext cx="2952790" cy="1351596"/>
          </a:xfrm>
          <a:prstGeom prst="rect">
            <a:avLst/>
          </a:prstGeom>
        </p:spPr>
      </p:pic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Reasoning as Rule Induction &amp; Application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227658" y="753820"/>
            <a:ext cx="618007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-US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ID</a:t>
            </a: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unseen inferred facts deduced from the </a:t>
            </a:r>
            <a:r>
              <a:rPr lang="en-US" b="1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same</a:t>
            </a:r>
            <a:r>
              <a:rPr lang="en-US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 set of atomic facts </a:t>
            </a: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underlying the observed inferred facts</a:t>
            </a:r>
          </a:p>
          <a:p>
            <a:pPr>
              <a:spcBef>
                <a:spcPts val="1200"/>
              </a:spcBef>
              <a:buClr>
                <a:schemeClr val="dk1"/>
              </a:buClr>
              <a:buFont typeface="Nunito"/>
              <a:buChar char="●"/>
            </a:pPr>
            <a:r>
              <a:rPr lang="en-US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OOD</a:t>
            </a: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(systematicity): unseen inferred facts from a </a:t>
            </a:r>
            <a:r>
              <a:rPr lang="en-US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different</a:t>
            </a: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set of atomic facts (Lake et al.)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endParaRPr lang="en-US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C95867-553A-0C72-F926-8484C3B61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246" y="3150801"/>
            <a:ext cx="3127038" cy="131392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0C5A53D-F88D-358C-8F26-80DC121AEB5A}"/>
              </a:ext>
            </a:extLst>
          </p:cNvPr>
          <p:cNvSpPr txBox="1"/>
          <p:nvPr/>
        </p:nvSpPr>
        <p:spPr>
          <a:xfrm>
            <a:off x="831302" y="4840960"/>
            <a:ext cx="79248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Lake et al. Generalization without systematicity: On the compositional skills of sequence-to-sequence recurrent networks. ICML-18.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7320F2-8852-4DED-F481-FEBFD90A1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121" y="2449612"/>
            <a:ext cx="3003276" cy="23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A523D3BA-3DFC-F47C-3238-FB2D0F983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>
            <a:extLst>
              <a:ext uri="{FF2B5EF4-FFF2-40B4-BE49-F238E27FC236}">
                <a16:creationId xmlns:a16="http://schemas.microsoft.com/office/drawing/2014/main" id="{84E93C59-84AF-E89E-5E6F-A77F814385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Reasoning as Rule Induction &amp; Application</a:t>
            </a:r>
          </a:p>
        </p:txBody>
      </p:sp>
      <p:sp>
        <p:nvSpPr>
          <p:cNvPr id="88" name="Google Shape;88;p18">
            <a:extLst>
              <a:ext uri="{FF2B5EF4-FFF2-40B4-BE49-F238E27FC236}">
                <a16:creationId xmlns:a16="http://schemas.microsoft.com/office/drawing/2014/main" id="{57A367EB-DC01-5305-BC05-BB38077920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7658" y="1162529"/>
            <a:ext cx="618007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Composition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Atomic facts</a:t>
            </a:r>
          </a:p>
          <a:p>
            <a:pPr lvl="1">
              <a:spcBef>
                <a:spcPts val="1200"/>
              </a:spcBef>
              <a:buClr>
                <a:schemeClr val="dk1"/>
              </a:buClr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Random KG consisting of |R| = 200 relations</a:t>
            </a:r>
          </a:p>
          <a:p>
            <a:pPr lvl="1">
              <a:spcBef>
                <a:spcPts val="1200"/>
              </a:spcBef>
              <a:buClr>
                <a:schemeClr val="dk1"/>
              </a:buClr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Randomly split into ID &amp; OOD atomic facts</a:t>
            </a:r>
          </a:p>
          <a:p>
            <a:pPr>
              <a:spcBef>
                <a:spcPts val="1200"/>
              </a:spcBef>
              <a:buClr>
                <a:schemeClr val="dk1"/>
              </a:buClr>
              <a:buFont typeface="Nunito"/>
              <a:buChar char="●"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Inferred facts: two-hop compositions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02C15-1A4F-8162-E501-920E8FC7C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383" y="2316400"/>
            <a:ext cx="3470591" cy="2741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CD5A01-9C58-600F-A5DB-9C350D3D9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148" y="3579189"/>
            <a:ext cx="3333745" cy="255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4F0F29-CDD1-9A7B-56EA-ED323E4F4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207" y="903238"/>
            <a:ext cx="2770942" cy="12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180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946</Words>
  <Application>Microsoft Office PowerPoint</Application>
  <PresentationFormat>On-screen Show (16:9)</PresentationFormat>
  <Paragraphs>113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Nunito</vt:lpstr>
      <vt:lpstr>Simple Light</vt:lpstr>
      <vt:lpstr>PowerPoint Presentation</vt:lpstr>
      <vt:lpstr>LLMs struggle at Implicit Reasoning w/ Parametric Memory</vt:lpstr>
      <vt:lpstr>Why Implicit Reasoning?</vt:lpstr>
      <vt:lpstr>Why Parametric Memory?</vt:lpstr>
      <vt:lpstr>Research Questions</vt:lpstr>
      <vt:lpstr>Approach: Synthetic Data &amp; Training from Scratch</vt:lpstr>
      <vt:lpstr>Reasoning as Rule Induction &amp; Application</vt:lpstr>
      <vt:lpstr>Reasoning as Rule Induction &amp; Application</vt:lpstr>
      <vt:lpstr>Reasoning as Rule Induction &amp; Application</vt:lpstr>
      <vt:lpstr>Model &amp; Optimization</vt:lpstr>
      <vt:lpstr>#1: “Grokking” in ID generalization</vt:lpstr>
      <vt:lpstr>#2: Difference in OOD generalization</vt:lpstr>
      <vt:lpstr>#3: Data distribution, not data size, drives generalization</vt:lpstr>
      <vt:lpstr>Important Questions Remain</vt:lpstr>
      <vt:lpstr>Analyzing the (change) in inner workings during grokking</vt:lpstr>
      <vt:lpstr>Generalizing Circuits (after Grokking)</vt:lpstr>
      <vt:lpstr>Changes during grokking</vt:lpstr>
      <vt:lpstr>Understanding &amp; Improving OOD generalization</vt:lpstr>
      <vt:lpstr>Understanding &amp; Improving OOD generalization</vt:lpstr>
      <vt:lpstr>When inputs are at the surface level…</vt:lpstr>
      <vt:lpstr>When inputs are at the surface level…</vt:lpstr>
      <vt:lpstr>When inputs are at the surface level…</vt:lpstr>
      <vt:lpstr>Surface-level Inputs &amp; Binding</vt:lpstr>
      <vt:lpstr>The binding problem &amp; the “Reversal Curse”</vt:lpstr>
      <vt:lpstr>Grokking in LLM Pretraining</vt:lpstr>
      <vt:lpstr>The Power of Parametric Memory for Complex Reasoning</vt:lpstr>
      <vt:lpstr>Challenging reasoning tasks with large search space</vt:lpstr>
      <vt:lpstr>Challenging reasoning tasks with large search space</vt:lpstr>
      <vt:lpstr>Summary &amp; Discussion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汪博石</dc:creator>
  <cp:lastModifiedBy>博石 汪</cp:lastModifiedBy>
  <cp:revision>111</cp:revision>
  <dcterms:modified xsi:type="dcterms:W3CDTF">2025-07-19T04:58:10Z</dcterms:modified>
</cp:coreProperties>
</file>