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embeddedFontLst>
    <p:embeddedFont>
      <p:font typeface="Roboto"/>
      <p:regular r:id="rId55"/>
      <p:bold r:id="rId56"/>
      <p:italic r:id="rId57"/>
      <p:boldItalic r:id="rId58"/>
    </p:embeddedFont>
    <p:embeddedFont>
      <p:font typeface="Cambria Math"/>
      <p:regular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italic.fntdata"/><Relationship Id="rId12" Type="http://schemas.openxmlformats.org/officeDocument/2006/relationships/slide" Target="slides/slide7.xml"/><Relationship Id="rId56" Type="http://schemas.openxmlformats.org/officeDocument/2006/relationships/font" Target="fonts/Roboto-bold.fntdata"/><Relationship Id="rId15" Type="http://schemas.openxmlformats.org/officeDocument/2006/relationships/slide" Target="slides/slide10.xml"/><Relationship Id="rId59" Type="http://schemas.openxmlformats.org/officeDocument/2006/relationships/font" Target="fonts/CambriaMath-regular.fntdata"/><Relationship Id="rId14" Type="http://schemas.openxmlformats.org/officeDocument/2006/relationships/slide" Target="slides/slide9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c87173365b_0_1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c87173365b_0_1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c87173365b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c87173365b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c87173365b_0_1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3c87173365b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3c87173365b_0_1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3c87173365b_0_1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c8d11d1e16_0_10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3c8d11d1e16_0_10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c8d11d1e1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3c8d11d1e1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3c8d11d1e16_0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3c8d11d1e16_0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3c92c648639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3c92c648639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3c8d11d1e16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3c8d11d1e16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c8d11d1e16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3c8d11d1e16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c87173365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c87173365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3c92c64863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3c92c64863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3c92c6486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3c92c6486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3c92c64863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3c92c64863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c92c64863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3c92c64863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3c92c64863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3c92c64863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3c92c648639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3c92c648639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3c92c648639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3c92c648639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3c92c648639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3c92c648639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3c92c648639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3c92c648639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3c92c648639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3c92c648639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c92c648639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c92c648639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3c92c648639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3c92c648639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3c92c648639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9" name="Google Shape;1729;g3c92c648639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3c92c648639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3c92c648639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3c92c648639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1" name="Google Shape;1761;g3c92c648639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3c92c648639_0_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3c92c648639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3c92c648639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3c92c648639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3c92c648639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3c92c648639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3c92c648639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3c92c648639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3c92c648639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3c92c648639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c92c648639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3c92c648639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8717336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c8717336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3c92c648639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3c92c648639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3c92c648639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3c92c648639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3c92c648639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3c92c648639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3c92c648639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3c92c648639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3c92c648639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3c92c648639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3c92c648639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3c92c648639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3c92c648639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3c92c648639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3c92c648639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3c92c648639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3c92c648639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3c92c648639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3c92c648639_0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3c92c648639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87173365b_0_1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87173365b_0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c8d11d1e16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c8d11d1e16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c8d11d1e16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c8d11d1e16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c8d11d1e16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c8d11d1e16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c8d11d1e16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c8d11d1e16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274C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75" y="907975"/>
            <a:ext cx="9144000" cy="4235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913150" y="1079325"/>
            <a:ext cx="7224300" cy="6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400"/>
              <a:buNone/>
              <a:defRPr b="1" sz="3400">
                <a:solidFill>
                  <a:srgbClr val="21212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913154" y="1905950"/>
            <a:ext cx="7410300" cy="28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Roboto"/>
              <a:buNone/>
              <a:defRPr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668100"/>
          </a:xfrm>
          <a:prstGeom prst="rect">
            <a:avLst/>
          </a:prstGeom>
          <a:solidFill>
            <a:srgbClr val="00274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0"/>
            <a:ext cx="9144000" cy="763200"/>
          </a:xfrm>
          <a:prstGeom prst="rect">
            <a:avLst/>
          </a:prstGeom>
          <a:solidFill>
            <a:srgbClr val="00274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6"/>
          <p:cNvSpPr/>
          <p:nvPr/>
        </p:nvSpPr>
        <p:spPr>
          <a:xfrm>
            <a:off x="0" y="0"/>
            <a:ext cx="9144000" cy="763200"/>
          </a:xfrm>
          <a:prstGeom prst="rect">
            <a:avLst/>
          </a:prstGeom>
          <a:solidFill>
            <a:srgbClr val="00274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0" y="0"/>
            <a:ext cx="9144000" cy="763200"/>
          </a:xfrm>
          <a:prstGeom prst="rect">
            <a:avLst/>
          </a:prstGeom>
          <a:solidFill>
            <a:srgbClr val="00274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9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847675"/>
            <a:ext cx="8520600" cy="3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mbria Math"/>
              <a:buChar char="●"/>
              <a:defRPr sz="1800"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○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■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●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○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■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●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○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mbria Math"/>
              <a:buChar char="■"/>
              <a:defRPr>
                <a:solidFill>
                  <a:schemeClr val="dk2"/>
                </a:solidFill>
                <a:latin typeface="Cambria Math"/>
                <a:ea typeface="Cambria Math"/>
                <a:cs typeface="Cambria Math"/>
                <a:sym typeface="Cambria Math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26.png"/><Relationship Id="rId5" Type="http://schemas.openxmlformats.org/officeDocument/2006/relationships/image" Target="../media/image54.png"/><Relationship Id="rId6" Type="http://schemas.openxmlformats.org/officeDocument/2006/relationships/image" Target="../media/image49.png"/><Relationship Id="rId7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45.png"/><Relationship Id="rId8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Relationship Id="rId5" Type="http://schemas.openxmlformats.org/officeDocument/2006/relationships/image" Target="../media/image43.png"/><Relationship Id="rId6" Type="http://schemas.openxmlformats.org/officeDocument/2006/relationships/image" Target="../media/image26.png"/><Relationship Id="rId7" Type="http://schemas.openxmlformats.org/officeDocument/2006/relationships/image" Target="../media/image54.png"/><Relationship Id="rId8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41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41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Relationship Id="rId4" Type="http://schemas.openxmlformats.org/officeDocument/2006/relationships/image" Target="../media/image56.png"/><Relationship Id="rId5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74.png"/><Relationship Id="rId9" Type="http://schemas.openxmlformats.org/officeDocument/2006/relationships/image" Target="../media/image73.png"/><Relationship Id="rId14" Type="http://schemas.openxmlformats.org/officeDocument/2006/relationships/image" Target="../media/image70.png"/><Relationship Id="rId5" Type="http://schemas.openxmlformats.org/officeDocument/2006/relationships/image" Target="../media/image61.png"/><Relationship Id="rId6" Type="http://schemas.openxmlformats.org/officeDocument/2006/relationships/image" Target="../media/image65.png"/><Relationship Id="rId7" Type="http://schemas.openxmlformats.org/officeDocument/2006/relationships/image" Target="../media/image64.png"/><Relationship Id="rId8" Type="http://schemas.openxmlformats.org/officeDocument/2006/relationships/image" Target="../media/image8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6.png"/><Relationship Id="rId4" Type="http://schemas.openxmlformats.org/officeDocument/2006/relationships/image" Target="../media/image84.png"/><Relationship Id="rId5" Type="http://schemas.openxmlformats.org/officeDocument/2006/relationships/image" Target="../media/image81.png"/><Relationship Id="rId6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Relationship Id="rId6" Type="http://schemas.openxmlformats.org/officeDocument/2006/relationships/image" Target="../media/image7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9.png"/><Relationship Id="rId4" Type="http://schemas.openxmlformats.org/officeDocument/2006/relationships/image" Target="../media/image83.png"/><Relationship Id="rId5" Type="http://schemas.openxmlformats.org/officeDocument/2006/relationships/image" Target="../media/image82.png"/><Relationship Id="rId6" Type="http://schemas.openxmlformats.org/officeDocument/2006/relationships/image" Target="../media/image8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14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0" y="286850"/>
            <a:ext cx="8520600" cy="161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80"/>
              <a:t>Decomposing QK Space</a:t>
            </a:r>
            <a:endParaRPr sz="39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80"/>
              <a:t>w</a:t>
            </a:r>
            <a:r>
              <a:rPr lang="en" sz="3980"/>
              <a:t>ith Contrastive Covariances</a:t>
            </a:r>
            <a:endParaRPr sz="3980"/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6821400" y="3916425"/>
            <a:ext cx="2123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Martin Wattenberg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DeepMind</a:t>
            </a:r>
            <a:endParaRPr sz="1879"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199188" y="3916425"/>
            <a:ext cx="1523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Andrew Lee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</a:t>
            </a:r>
            <a:endParaRPr sz="1879"/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2108838" y="3916450"/>
            <a:ext cx="2232600" cy="11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Yonatan Belinkov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Technion - IIT,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Kempner Institute</a:t>
            </a:r>
            <a:endParaRPr sz="1879"/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4492413" y="3916425"/>
            <a:ext cx="2123400" cy="10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Fernanda Viégas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1879"/>
              <a:t>DeepMind</a:t>
            </a:r>
            <a:endParaRPr sz="1879"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0" l="-1060" r="1059" t="0"/>
          <a:stretch/>
        </p:blipFill>
        <p:spPr>
          <a:xfrm>
            <a:off x="7186125" y="2305300"/>
            <a:ext cx="1393949" cy="15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22022" l="3245" r="9509" t="14420"/>
          <a:stretch/>
        </p:blipFill>
        <p:spPr>
          <a:xfrm>
            <a:off x="4792567" y="2305300"/>
            <a:ext cx="1523100" cy="15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b="0" l="4200" r="4282" t="0"/>
          <a:stretch/>
        </p:blipFill>
        <p:spPr>
          <a:xfrm>
            <a:off x="2528158" y="2279625"/>
            <a:ext cx="1393950" cy="15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b="12128" l="0" r="0" t="1975"/>
          <a:stretch/>
        </p:blipFill>
        <p:spPr>
          <a:xfrm>
            <a:off x="263750" y="2308162"/>
            <a:ext cx="1393950" cy="152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3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901" name="Google Shape;901;p23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Toy Task / Model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Method: Contrastive Covariance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Results on Large Language Models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4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Task Overview: Payload Retrieval</a:t>
            </a:r>
            <a:endParaRPr/>
          </a:p>
        </p:txBody>
      </p:sp>
      <p:sp>
        <p:nvSpPr>
          <p:cNvPr id="907" name="Google Shape;907;p24"/>
          <p:cNvSpPr txBox="1"/>
          <p:nvPr>
            <p:ph idx="1" type="body"/>
          </p:nvPr>
        </p:nvSpPr>
        <p:spPr>
          <a:xfrm>
            <a:off x="311700" y="863550"/>
            <a:ext cx="85206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Assume</a:t>
            </a:r>
            <a:r>
              <a:rPr lang="en">
                <a:solidFill>
                  <a:schemeClr val="dk1"/>
                </a:solidFill>
              </a:rPr>
              <a:t> a set of “payload embeddings” {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(i)</a:t>
            </a:r>
            <a:r>
              <a:rPr lang="en">
                <a:solidFill>
                  <a:schemeClr val="dk1"/>
                </a:solidFill>
              </a:rPr>
              <a:t>}...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nd a “query embedding”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-25000" lang="en">
                <a:solidFill>
                  <a:schemeClr val="dk1"/>
                </a:solidFill>
              </a:rPr>
              <a:t>q</a:t>
            </a:r>
            <a:r>
              <a:rPr lang="en">
                <a:solidFill>
                  <a:schemeClr val="dk1"/>
                </a:solidFill>
              </a:rPr>
              <a:t> that specifies an embedding (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lang="en">
                <a:solidFill>
                  <a:schemeClr val="dk1"/>
                </a:solidFill>
              </a:rPr>
              <a:t>)</a:t>
            </a:r>
            <a:r>
              <a:rPr lang="en">
                <a:solidFill>
                  <a:schemeClr val="dk1"/>
                </a:solidFill>
              </a:rPr>
              <a:t> to fetch payload information from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will train a </a:t>
            </a:r>
            <a:r>
              <a:rPr i="1" lang="en">
                <a:solidFill>
                  <a:schemeClr val="dk1"/>
                </a:solidFill>
              </a:rPr>
              <a:t>single attention head</a:t>
            </a:r>
            <a:r>
              <a:rPr lang="en">
                <a:solidFill>
                  <a:schemeClr val="dk1"/>
                </a:solidFill>
              </a:rPr>
              <a:t> to use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-25000" lang="en">
                <a:solidFill>
                  <a:schemeClr val="dk1"/>
                </a:solidFill>
              </a:rPr>
              <a:t>q</a:t>
            </a:r>
            <a:r>
              <a:rPr lang="en">
                <a:solidFill>
                  <a:schemeClr val="dk1"/>
                </a:solidFill>
              </a:rPr>
              <a:t> to attend to the correct embedding (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lang="en">
                <a:solidFill>
                  <a:schemeClr val="dk1"/>
                </a:solidFill>
              </a:rPr>
              <a:t>) and decode the correct payload information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 position embeddings, MLPs, residual connections…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Just weights </a:t>
            </a:r>
            <a:r>
              <a:rPr b="1" lang="en">
                <a:solidFill>
                  <a:schemeClr val="dk1"/>
                </a:solidFill>
              </a:rPr>
              <a:t>W</a:t>
            </a:r>
            <a:r>
              <a:rPr b="1" baseline="-25000" lang="en">
                <a:solidFill>
                  <a:schemeClr val="dk1"/>
                </a:solidFill>
              </a:rPr>
              <a:t>Q</a:t>
            </a:r>
            <a:r>
              <a:rPr lang="en">
                <a:solidFill>
                  <a:schemeClr val="dk1"/>
                </a:solidFill>
              </a:rPr>
              <a:t>,</a:t>
            </a:r>
            <a:r>
              <a:rPr b="1" lang="en">
                <a:solidFill>
                  <a:schemeClr val="dk1"/>
                </a:solidFill>
              </a:rPr>
              <a:t> W</a:t>
            </a:r>
            <a:r>
              <a:rPr b="1" baseline="-25000" lang="en">
                <a:solidFill>
                  <a:schemeClr val="dk1"/>
                </a:solidFill>
              </a:rPr>
              <a:t>K</a:t>
            </a:r>
            <a:r>
              <a:rPr lang="en">
                <a:solidFill>
                  <a:schemeClr val="dk1"/>
                </a:solidFill>
              </a:rPr>
              <a:t>,</a:t>
            </a:r>
            <a:r>
              <a:rPr b="1" lang="en">
                <a:solidFill>
                  <a:schemeClr val="dk1"/>
                </a:solidFill>
              </a:rPr>
              <a:t> W</a:t>
            </a:r>
            <a:r>
              <a:rPr b="1" baseline="-25000" lang="en">
                <a:solidFill>
                  <a:schemeClr val="dk1"/>
                </a:solidFill>
              </a:rPr>
              <a:t>V</a:t>
            </a:r>
            <a:r>
              <a:rPr lang="en">
                <a:solidFill>
                  <a:schemeClr val="dk1"/>
                </a:solidFill>
              </a:rPr>
              <a:t>,</a:t>
            </a:r>
            <a:r>
              <a:rPr b="1" lang="en">
                <a:solidFill>
                  <a:schemeClr val="dk1"/>
                </a:solidFill>
              </a:rPr>
              <a:t> W</a:t>
            </a:r>
            <a:r>
              <a:rPr b="1" baseline="-25000" lang="en">
                <a:solidFill>
                  <a:schemeClr val="dk1"/>
                </a:solidFill>
              </a:rPr>
              <a:t>O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908" name="Google Shape;908;p24"/>
          <p:cNvGrpSpPr/>
          <p:nvPr/>
        </p:nvGrpSpPr>
        <p:grpSpPr>
          <a:xfrm rot="5400000">
            <a:off x="1640232" y="3828697"/>
            <a:ext cx="164519" cy="956707"/>
            <a:chOff x="4489757" y="2725097"/>
            <a:chExt cx="164519" cy="956707"/>
          </a:xfrm>
        </p:grpSpPr>
        <p:grpSp>
          <p:nvGrpSpPr>
            <p:cNvPr id="909" name="Google Shape;909;p24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10" name="Google Shape;910;p24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15" name="Google Shape;915;p24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916" name="Google Shape;916;p24"/>
          <p:cNvGrpSpPr/>
          <p:nvPr/>
        </p:nvGrpSpPr>
        <p:grpSpPr>
          <a:xfrm rot="5400000">
            <a:off x="2813557" y="3828697"/>
            <a:ext cx="164519" cy="956707"/>
            <a:chOff x="4489757" y="2725097"/>
            <a:chExt cx="164519" cy="956707"/>
          </a:xfrm>
        </p:grpSpPr>
        <p:grpSp>
          <p:nvGrpSpPr>
            <p:cNvPr id="917" name="Google Shape;917;p24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18" name="Google Shape;918;p24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23" name="Google Shape;923;p24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924" name="Google Shape;924;p24"/>
          <p:cNvGrpSpPr/>
          <p:nvPr/>
        </p:nvGrpSpPr>
        <p:grpSpPr>
          <a:xfrm rot="5400000">
            <a:off x="3955282" y="3828697"/>
            <a:ext cx="164519" cy="956707"/>
            <a:chOff x="4489757" y="2725097"/>
            <a:chExt cx="164519" cy="956707"/>
          </a:xfrm>
        </p:grpSpPr>
        <p:grpSp>
          <p:nvGrpSpPr>
            <p:cNvPr id="925" name="Google Shape;925;p24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26" name="Google Shape;926;p24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29" name="Google Shape;929;p24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30" name="Google Shape;930;p24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31" name="Google Shape;931;p24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sp>
        <p:nvSpPr>
          <p:cNvPr id="932" name="Google Shape;932;p24"/>
          <p:cNvSpPr/>
          <p:nvPr/>
        </p:nvSpPr>
        <p:spPr>
          <a:xfrm>
            <a:off x="4887525" y="4196425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24"/>
          <p:cNvSpPr/>
          <p:nvPr/>
        </p:nvSpPr>
        <p:spPr>
          <a:xfrm>
            <a:off x="5050450" y="4196425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24"/>
          <p:cNvSpPr/>
          <p:nvPr/>
        </p:nvSpPr>
        <p:spPr>
          <a:xfrm>
            <a:off x="5213375" y="4196425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5" name="Google Shape;935;p24"/>
          <p:cNvGrpSpPr/>
          <p:nvPr/>
        </p:nvGrpSpPr>
        <p:grpSpPr>
          <a:xfrm rot="5400000">
            <a:off x="6072882" y="3828685"/>
            <a:ext cx="164519" cy="956707"/>
            <a:chOff x="4489757" y="2725097"/>
            <a:chExt cx="164519" cy="956707"/>
          </a:xfrm>
        </p:grpSpPr>
        <p:grpSp>
          <p:nvGrpSpPr>
            <p:cNvPr id="936" name="Google Shape;936;p24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37" name="Google Shape;937;p24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38" name="Google Shape;938;p24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39" name="Google Shape;939;p24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0" name="Google Shape;940;p24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1" name="Google Shape;941;p24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42" name="Google Shape;942;p24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943" name="Google Shape;943;p24"/>
          <p:cNvGrpSpPr/>
          <p:nvPr/>
        </p:nvGrpSpPr>
        <p:grpSpPr>
          <a:xfrm rot="5400000">
            <a:off x="7339232" y="3828697"/>
            <a:ext cx="164519" cy="956707"/>
            <a:chOff x="4489757" y="2725097"/>
            <a:chExt cx="164519" cy="956707"/>
          </a:xfrm>
        </p:grpSpPr>
        <p:grpSp>
          <p:nvGrpSpPr>
            <p:cNvPr id="944" name="Google Shape;944;p24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45" name="Google Shape;945;p24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6" name="Google Shape;946;p24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7" name="Google Shape;947;p24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8" name="Google Shape;948;p24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49" name="Google Shape;949;p24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50" name="Google Shape;950;p24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pic>
        <p:nvPicPr>
          <p:cNvPr id="951" name="Google Shape;9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379" y="3952247"/>
            <a:ext cx="316225" cy="2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65" y="3952252"/>
            <a:ext cx="396875" cy="24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7390" y="3952251"/>
            <a:ext cx="396875" cy="24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9113" y="3952250"/>
            <a:ext cx="396882" cy="2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4300" y="3952250"/>
            <a:ext cx="441691" cy="2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5"/>
          <p:cNvSpPr txBox="1"/>
          <p:nvPr>
            <p:ph idx="1" type="body"/>
          </p:nvPr>
        </p:nvSpPr>
        <p:spPr>
          <a:xfrm>
            <a:off x="311700" y="2787096"/>
            <a:ext cx="8520600" cy="8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y is also embedded via map A</a:t>
            </a:r>
            <a:r>
              <a:rPr baseline="-25000" lang="en">
                <a:solidFill>
                  <a:schemeClr val="dk1"/>
                </a:solidFill>
              </a:rPr>
              <a:t>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1" name="Google Shape;961;p25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Task: Payload Retrieval</a:t>
            </a:r>
            <a:endParaRPr/>
          </a:p>
        </p:txBody>
      </p:sp>
      <p:sp>
        <p:nvSpPr>
          <p:cNvPr id="962" name="Google Shape;962;p25"/>
          <p:cNvSpPr txBox="1"/>
          <p:nvPr>
            <p:ph idx="1" type="body"/>
          </p:nvPr>
        </p:nvSpPr>
        <p:spPr>
          <a:xfrm>
            <a:off x="311700" y="863550"/>
            <a:ext cx="8520600" cy="13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Each payload embedding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(i)</a:t>
            </a:r>
            <a:r>
              <a:rPr lang="en">
                <a:solidFill>
                  <a:schemeClr val="dk1"/>
                </a:solidFill>
              </a:rPr>
              <a:t> consists of 3 components: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Two latent variables,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2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Payload (class) </a:t>
            </a:r>
            <a:r>
              <a:rPr b="1" lang="en">
                <a:solidFill>
                  <a:schemeClr val="dk1"/>
                </a:solidFill>
              </a:rPr>
              <a:t>y</a:t>
            </a:r>
            <a:r>
              <a:rPr lang="en">
                <a:solidFill>
                  <a:schemeClr val="dk1"/>
                </a:solidFill>
              </a:rPr>
              <a:t> ∈ {1, …, |Y|}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963" name="Google Shape;963;p25"/>
          <p:cNvGrpSpPr/>
          <p:nvPr/>
        </p:nvGrpSpPr>
        <p:grpSpPr>
          <a:xfrm>
            <a:off x="512382" y="4379935"/>
            <a:ext cx="1148794" cy="272056"/>
            <a:chOff x="1839575" y="4318100"/>
            <a:chExt cx="595137" cy="165303"/>
          </a:xfrm>
        </p:grpSpPr>
        <p:sp>
          <p:nvSpPr>
            <p:cNvPr id="964" name="Google Shape;964;p25"/>
            <p:cNvSpPr/>
            <p:nvPr/>
          </p:nvSpPr>
          <p:spPr>
            <a:xfrm>
              <a:off x="2236412" y="4318103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-1</a:t>
              </a:r>
              <a:endParaRPr sz="1600"/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2037994" y="4318101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1839575" y="4318100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</p:grpSp>
      <p:grpSp>
        <p:nvGrpSpPr>
          <p:cNvPr id="967" name="Google Shape;967;p25"/>
          <p:cNvGrpSpPr/>
          <p:nvPr/>
        </p:nvGrpSpPr>
        <p:grpSpPr>
          <a:xfrm>
            <a:off x="2407097" y="4372151"/>
            <a:ext cx="1942699" cy="272059"/>
            <a:chOff x="3789734" y="4425553"/>
            <a:chExt cx="1117521" cy="190664"/>
          </a:xfrm>
        </p:grpSpPr>
        <p:sp>
          <p:nvSpPr>
            <p:cNvPr id="968" name="Google Shape;968;p25"/>
            <p:cNvSpPr/>
            <p:nvPr/>
          </p:nvSpPr>
          <p:spPr>
            <a:xfrm>
              <a:off x="3789734" y="4425553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4013239" y="4425563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</a:t>
              </a:r>
              <a:r>
                <a:rPr lang="en" sz="1600"/>
                <a:t>1</a:t>
              </a:r>
              <a:endParaRPr sz="1600"/>
            </a:p>
          </p:txBody>
        </p:sp>
        <p:sp>
          <p:nvSpPr>
            <p:cNvPr id="970" name="Google Shape;970;p25"/>
            <p:cNvSpPr/>
            <p:nvPr/>
          </p:nvSpPr>
          <p:spPr>
            <a:xfrm>
              <a:off x="4236745" y="4425717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</a:t>
              </a:r>
              <a:r>
                <a:rPr lang="en" sz="1600"/>
                <a:t>1</a:t>
              </a:r>
              <a:endParaRPr sz="1600"/>
            </a:p>
          </p:txBody>
        </p:sp>
        <p:sp>
          <p:nvSpPr>
            <p:cNvPr id="971" name="Google Shape;971;p25"/>
            <p:cNvSpPr/>
            <p:nvPr/>
          </p:nvSpPr>
          <p:spPr>
            <a:xfrm>
              <a:off x="4460250" y="4425569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972" name="Google Shape;972;p25"/>
            <p:cNvSpPr/>
            <p:nvPr/>
          </p:nvSpPr>
          <p:spPr>
            <a:xfrm>
              <a:off x="4683755" y="4425695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</a:t>
              </a:r>
              <a:r>
                <a:rPr lang="en" sz="1600"/>
                <a:t>1</a:t>
              </a:r>
              <a:endParaRPr sz="1600"/>
            </a:p>
          </p:txBody>
        </p:sp>
      </p:grpSp>
      <p:grpSp>
        <p:nvGrpSpPr>
          <p:cNvPr id="973" name="Google Shape;973;p25"/>
          <p:cNvGrpSpPr/>
          <p:nvPr/>
        </p:nvGrpSpPr>
        <p:grpSpPr>
          <a:xfrm rot="5400000">
            <a:off x="2854570" y="3137750"/>
            <a:ext cx="164519" cy="956707"/>
            <a:chOff x="4489757" y="2725097"/>
            <a:chExt cx="164519" cy="956707"/>
          </a:xfrm>
        </p:grpSpPr>
        <p:grpSp>
          <p:nvGrpSpPr>
            <p:cNvPr id="974" name="Google Shape;974;p25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975" name="Google Shape;975;p25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76" name="Google Shape;976;p25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77" name="Google Shape;977;p25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78" name="Google Shape;978;p25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979" name="Google Shape;979;p25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980" name="Google Shape;980;p25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981" name="Google Shape;981;p25"/>
          <p:cNvGrpSpPr/>
          <p:nvPr/>
        </p:nvGrpSpPr>
        <p:grpSpPr>
          <a:xfrm>
            <a:off x="5095726" y="4371722"/>
            <a:ext cx="2437454" cy="272046"/>
            <a:chOff x="6719495" y="4241323"/>
            <a:chExt cx="1958895" cy="164508"/>
          </a:xfrm>
        </p:grpSpPr>
        <p:grpSp>
          <p:nvGrpSpPr>
            <p:cNvPr id="982" name="Google Shape;982;p25"/>
            <p:cNvGrpSpPr/>
            <p:nvPr/>
          </p:nvGrpSpPr>
          <p:grpSpPr>
            <a:xfrm>
              <a:off x="6719495" y="4241323"/>
              <a:ext cx="979396" cy="164505"/>
              <a:chOff x="3789734" y="4425553"/>
              <a:chExt cx="1117521" cy="190664"/>
            </a:xfrm>
          </p:grpSpPr>
          <p:sp>
            <p:nvSpPr>
              <p:cNvPr id="983" name="Google Shape;983;p25"/>
              <p:cNvSpPr/>
              <p:nvPr/>
            </p:nvSpPr>
            <p:spPr>
              <a:xfrm>
                <a:off x="3789734" y="4425553"/>
                <a:ext cx="223500" cy="190500"/>
              </a:xfrm>
              <a:prstGeom prst="rect">
                <a:avLst/>
              </a:prstGeom>
              <a:solidFill>
                <a:srgbClr val="D9EAD3"/>
              </a:solidFill>
              <a:ln cap="flat" cmpd="sng" w="101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54850" spcFirstLastPara="1" rIns="9125" wrap="square" tIns="0">
                <a:no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/>
                  <a:t>0</a:t>
                </a:r>
                <a:endParaRPr sz="1600"/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4013239" y="4425563"/>
                <a:ext cx="223500" cy="190500"/>
              </a:xfrm>
              <a:prstGeom prst="rect">
                <a:avLst/>
              </a:prstGeom>
              <a:solidFill>
                <a:srgbClr val="D9EAD3"/>
              </a:solidFill>
              <a:ln cap="flat" cmpd="sng" w="101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54850" spcFirstLastPara="1" rIns="9125" wrap="square" tIns="0">
                <a:no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/>
                  <a:t>0</a:t>
                </a:r>
                <a:endParaRPr sz="1600"/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4236745" y="4425717"/>
                <a:ext cx="223500" cy="190500"/>
              </a:xfrm>
              <a:prstGeom prst="rect">
                <a:avLst/>
              </a:prstGeom>
              <a:solidFill>
                <a:srgbClr val="D9EAD3"/>
              </a:solidFill>
              <a:ln cap="flat" cmpd="sng" w="101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54850" spcFirstLastPara="1" rIns="9125" wrap="square" tIns="0">
                <a:no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/>
                  <a:t>0</a:t>
                </a:r>
                <a:endParaRPr sz="1600"/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4460250" y="4425569"/>
                <a:ext cx="223500" cy="190500"/>
              </a:xfrm>
              <a:prstGeom prst="rect">
                <a:avLst/>
              </a:prstGeom>
              <a:solidFill>
                <a:srgbClr val="D9EAD3"/>
              </a:solidFill>
              <a:ln cap="flat" cmpd="sng" w="101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54850" spcFirstLastPara="1" rIns="9125" wrap="square" tIns="0">
                <a:no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/>
                  <a:t>0</a:t>
                </a:r>
                <a:endParaRPr sz="1600"/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4683755" y="4425695"/>
                <a:ext cx="223500" cy="190500"/>
              </a:xfrm>
              <a:prstGeom prst="rect">
                <a:avLst/>
              </a:prstGeom>
              <a:solidFill>
                <a:srgbClr val="D9EAD3"/>
              </a:solidFill>
              <a:ln cap="flat" cmpd="sng" w="101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54850" spcFirstLastPara="1" rIns="9125" wrap="square" tIns="0">
                <a:no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/>
                  <a:t>0</a:t>
                </a:r>
                <a:endParaRPr sz="1600"/>
              </a:p>
            </p:txBody>
          </p:sp>
        </p:grpSp>
        <p:sp>
          <p:nvSpPr>
            <p:cNvPr id="988" name="Google Shape;988;p25"/>
            <p:cNvSpPr/>
            <p:nvPr/>
          </p:nvSpPr>
          <p:spPr>
            <a:xfrm>
              <a:off x="7698891" y="4241370"/>
              <a:ext cx="195900" cy="164400"/>
            </a:xfrm>
            <a:prstGeom prst="rect">
              <a:avLst/>
            </a:prstGeom>
            <a:solidFill>
              <a:srgbClr val="D9EAD3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850" spcFirstLastPara="1" rIns="9125" wrap="square" tIns="0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0</a:t>
              </a:r>
              <a:endParaRPr sz="1600"/>
            </a:p>
          </p:txBody>
        </p:sp>
        <p:sp>
          <p:nvSpPr>
            <p:cNvPr id="989" name="Google Shape;989;p25"/>
            <p:cNvSpPr/>
            <p:nvPr/>
          </p:nvSpPr>
          <p:spPr>
            <a:xfrm>
              <a:off x="7894791" y="4241370"/>
              <a:ext cx="195900" cy="164400"/>
            </a:xfrm>
            <a:prstGeom prst="rect">
              <a:avLst/>
            </a:prstGeom>
            <a:solidFill>
              <a:srgbClr val="D9EAD3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850" spcFirstLastPara="1" rIns="9125" wrap="square" tIns="0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990" name="Google Shape;990;p25"/>
            <p:cNvSpPr/>
            <p:nvPr/>
          </p:nvSpPr>
          <p:spPr>
            <a:xfrm>
              <a:off x="8090691" y="4241370"/>
              <a:ext cx="195900" cy="164400"/>
            </a:xfrm>
            <a:prstGeom prst="rect">
              <a:avLst/>
            </a:prstGeom>
            <a:solidFill>
              <a:srgbClr val="D9EAD3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850" spcFirstLastPara="1" rIns="9125" wrap="square" tIns="0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0</a:t>
              </a:r>
              <a:endParaRPr sz="1600"/>
            </a:p>
          </p:txBody>
        </p:sp>
        <p:sp>
          <p:nvSpPr>
            <p:cNvPr id="991" name="Google Shape;991;p25"/>
            <p:cNvSpPr/>
            <p:nvPr/>
          </p:nvSpPr>
          <p:spPr>
            <a:xfrm>
              <a:off x="8286591" y="4241370"/>
              <a:ext cx="195900" cy="164400"/>
            </a:xfrm>
            <a:prstGeom prst="rect">
              <a:avLst/>
            </a:prstGeom>
            <a:solidFill>
              <a:srgbClr val="D9EAD3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850" spcFirstLastPara="1" rIns="9125" wrap="square" tIns="0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0</a:t>
              </a:r>
              <a:endParaRPr sz="1600"/>
            </a:p>
          </p:txBody>
        </p:sp>
        <p:sp>
          <p:nvSpPr>
            <p:cNvPr id="992" name="Google Shape;992;p25"/>
            <p:cNvSpPr/>
            <p:nvPr/>
          </p:nvSpPr>
          <p:spPr>
            <a:xfrm>
              <a:off x="8482491" y="4241430"/>
              <a:ext cx="195900" cy="164400"/>
            </a:xfrm>
            <a:prstGeom prst="rect">
              <a:avLst/>
            </a:prstGeom>
            <a:solidFill>
              <a:srgbClr val="D9EAD3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54850" spcFirstLastPara="1" rIns="9125" wrap="square" tIns="0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0</a:t>
              </a:r>
              <a:endParaRPr sz="1600"/>
            </a:p>
          </p:txBody>
        </p:sp>
      </p:grpSp>
      <p:pic>
        <p:nvPicPr>
          <p:cNvPr id="993" name="Google Shape;9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125" y="3711116"/>
            <a:ext cx="986100" cy="2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300" y="3944978"/>
            <a:ext cx="940800" cy="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076" y="3813715"/>
            <a:ext cx="897282" cy="221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6" name="Google Shape;996;p25"/>
          <p:cNvCxnSpPr/>
          <p:nvPr/>
        </p:nvCxnSpPr>
        <p:spPr>
          <a:xfrm flipH="1" rot="10800000">
            <a:off x="514475" y="3699840"/>
            <a:ext cx="1943400" cy="6813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97" name="Google Shape;997;p25"/>
          <p:cNvCxnSpPr/>
          <p:nvPr/>
        </p:nvCxnSpPr>
        <p:spPr>
          <a:xfrm flipH="1" rot="10800000">
            <a:off x="1661200" y="3700790"/>
            <a:ext cx="2714400" cy="6783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98" name="Google Shape;998;p25"/>
          <p:cNvCxnSpPr/>
          <p:nvPr/>
        </p:nvCxnSpPr>
        <p:spPr>
          <a:xfrm flipH="1" rot="10800000">
            <a:off x="2408900" y="3697540"/>
            <a:ext cx="50700" cy="6756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99" name="Google Shape;999;p25"/>
          <p:cNvCxnSpPr/>
          <p:nvPr/>
        </p:nvCxnSpPr>
        <p:spPr>
          <a:xfrm flipH="1" rot="10800000">
            <a:off x="4350225" y="3698715"/>
            <a:ext cx="24900" cy="67500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00" name="Google Shape;1000;p25"/>
          <p:cNvCxnSpPr/>
          <p:nvPr/>
        </p:nvCxnSpPr>
        <p:spPr>
          <a:xfrm rot="10800000">
            <a:off x="2459750" y="3697790"/>
            <a:ext cx="2642100" cy="6750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01" name="Google Shape;1001;p25"/>
          <p:cNvCxnSpPr/>
          <p:nvPr/>
        </p:nvCxnSpPr>
        <p:spPr>
          <a:xfrm rot="10800000">
            <a:off x="4371300" y="3702940"/>
            <a:ext cx="3166200" cy="6696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002" name="Google Shape;10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000" y="4691340"/>
            <a:ext cx="1565575" cy="3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2413" y="4691859"/>
            <a:ext cx="1565550" cy="32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3901" y="4691865"/>
            <a:ext cx="2041249" cy="3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25"/>
          <p:cNvSpPr txBox="1"/>
          <p:nvPr>
            <p:ph idx="1" type="body"/>
          </p:nvPr>
        </p:nvSpPr>
        <p:spPr>
          <a:xfrm>
            <a:off x="311700" y="1634981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Each latent variable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 are random sign vectors of length r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r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06" name="Google Shape;1006;p25"/>
          <p:cNvSpPr txBox="1"/>
          <p:nvPr>
            <p:ph idx="1" type="body"/>
          </p:nvPr>
        </p:nvSpPr>
        <p:spPr>
          <a:xfrm>
            <a:off x="311700" y="1939781"/>
            <a:ext cx="8520600" cy="9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Each are mapped to embedding space via maps A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A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A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 are </a:t>
            </a:r>
            <a:r>
              <a:rPr i="1" lang="en">
                <a:solidFill>
                  <a:schemeClr val="dk1"/>
                </a:solidFill>
              </a:rPr>
              <a:t>fixed </a:t>
            </a:r>
            <a:r>
              <a:rPr baseline="30000" i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random Gaussians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07" name="Google Shape;1007;p25"/>
          <p:cNvSpPr txBox="1"/>
          <p:nvPr>
            <p:ph idx="1" type="body"/>
          </p:nvPr>
        </p:nvSpPr>
        <p:spPr>
          <a:xfrm>
            <a:off x="311700" y="2473181"/>
            <a:ext cx="8520600" cy="8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Payload y is randomly sampled from {1, …, |Y|}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008" name="Google Shape;1008;p25"/>
          <p:cNvGrpSpPr/>
          <p:nvPr/>
        </p:nvGrpSpPr>
        <p:grpSpPr>
          <a:xfrm rot="5400000">
            <a:off x="3811270" y="3137750"/>
            <a:ext cx="164519" cy="956707"/>
            <a:chOff x="4489757" y="2725097"/>
            <a:chExt cx="164519" cy="956707"/>
          </a:xfrm>
        </p:grpSpPr>
        <p:grpSp>
          <p:nvGrpSpPr>
            <p:cNvPr id="1009" name="Google Shape;1009;p25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010" name="Google Shape;1010;p25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11" name="Google Shape;1011;p25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12" name="Google Shape;1012;p25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13" name="Google Shape;1013;p25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14" name="Google Shape;1014;p25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015" name="Google Shape;1015;p25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pic>
        <p:nvPicPr>
          <p:cNvPr id="1016" name="Google Shape;101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2250" y="3144306"/>
            <a:ext cx="4156751" cy="470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25"/>
          <p:cNvSpPr/>
          <p:nvPr/>
        </p:nvSpPr>
        <p:spPr>
          <a:xfrm>
            <a:off x="4770000" y="3078190"/>
            <a:ext cx="4275000" cy="5727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018" name="Google Shape;101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7363" y="3299318"/>
            <a:ext cx="315638" cy="2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6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Task: Payload Retrieval</a:t>
            </a:r>
            <a:endParaRPr/>
          </a:p>
        </p:txBody>
      </p:sp>
      <p:sp>
        <p:nvSpPr>
          <p:cNvPr id="1024" name="Google Shape;1024;p26"/>
          <p:cNvSpPr txBox="1"/>
          <p:nvPr>
            <p:ph idx="1" type="body"/>
          </p:nvPr>
        </p:nvSpPr>
        <p:spPr>
          <a:xfrm>
            <a:off x="311700" y="863550"/>
            <a:ext cx="8520600" cy="5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Given a set of payload embeddings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-25000" lang="en">
                <a:solidFill>
                  <a:schemeClr val="dk1"/>
                </a:solidFill>
              </a:rPr>
              <a:t>1:T</a:t>
            </a:r>
            <a:r>
              <a:rPr lang="en">
                <a:solidFill>
                  <a:schemeClr val="dk1"/>
                </a:solidFill>
              </a:rPr>
              <a:t>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5" name="Google Shape;1025;p26"/>
          <p:cNvSpPr/>
          <p:nvPr/>
        </p:nvSpPr>
        <p:spPr>
          <a:xfrm>
            <a:off x="1655424" y="2688971"/>
            <a:ext cx="1188600" cy="636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26"/>
          <p:cNvSpPr/>
          <p:nvPr/>
        </p:nvSpPr>
        <p:spPr>
          <a:xfrm>
            <a:off x="2139450" y="3402950"/>
            <a:ext cx="215700" cy="4053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7" name="Google Shape;10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172" y="3519424"/>
            <a:ext cx="370900" cy="3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450" y="3529562"/>
            <a:ext cx="370900" cy="30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675" y="4372050"/>
            <a:ext cx="279500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2313" y="4465934"/>
            <a:ext cx="279500" cy="219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p26"/>
          <p:cNvGrpSpPr/>
          <p:nvPr/>
        </p:nvGrpSpPr>
        <p:grpSpPr>
          <a:xfrm rot="5400000">
            <a:off x="2165032" y="4325097"/>
            <a:ext cx="164519" cy="956707"/>
            <a:chOff x="4489757" y="2725097"/>
            <a:chExt cx="164519" cy="956707"/>
          </a:xfrm>
        </p:grpSpPr>
        <p:grpSp>
          <p:nvGrpSpPr>
            <p:cNvPr id="1032" name="Google Shape;1032;p26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033" name="Google Shape;1033;p26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34" name="Google Shape;1034;p26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35" name="Google Shape;1035;p26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36" name="Google Shape;1036;p26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037" name="Google Shape;1037;p26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038" name="Google Shape;1038;p26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sp>
        <p:nvSpPr>
          <p:cNvPr id="1039" name="Google Shape;1039;p26"/>
          <p:cNvSpPr txBox="1"/>
          <p:nvPr>
            <p:ph idx="1" type="body"/>
          </p:nvPr>
        </p:nvSpPr>
        <p:spPr>
          <a:xfrm>
            <a:off x="311700" y="118384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Randomly select one as “target payload” (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0" name="Google Shape;1040;p26"/>
          <p:cNvSpPr txBox="1"/>
          <p:nvPr>
            <p:ph idx="1" type="body"/>
          </p:nvPr>
        </p:nvSpPr>
        <p:spPr>
          <a:xfrm>
            <a:off x="311700" y="1486625"/>
            <a:ext cx="8520600" cy="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Re-use latent variables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 from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lang="en">
                <a:solidFill>
                  <a:schemeClr val="dk1"/>
                </a:solidFill>
              </a:rPr>
              <a:t> to create “query embedding”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-25000" lang="en">
                <a:solidFill>
                  <a:schemeClr val="dk1"/>
                </a:solidFill>
              </a:rPr>
              <a:t>q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41" name="Google Shape;1041;p26"/>
          <p:cNvSpPr txBox="1"/>
          <p:nvPr>
            <p:ph idx="1" type="body"/>
          </p:nvPr>
        </p:nvSpPr>
        <p:spPr>
          <a:xfrm>
            <a:off x="311700" y="179316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1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b="1" lang="en">
                <a:solidFill>
                  <a:schemeClr val="dk1"/>
                </a:solidFill>
              </a:rPr>
              <a:t>, z</a:t>
            </a:r>
            <a:r>
              <a:rPr b="1" baseline="-25000" lang="en">
                <a:solidFill>
                  <a:schemeClr val="dk1"/>
                </a:solidFill>
              </a:rPr>
              <a:t>2</a:t>
            </a:r>
            <a:r>
              <a:rPr b="1" baseline="30000" lang="en">
                <a:solidFill>
                  <a:schemeClr val="dk1"/>
                </a:solidFill>
              </a:rPr>
              <a:t>(i*)</a:t>
            </a:r>
            <a:r>
              <a:rPr lang="en">
                <a:solidFill>
                  <a:schemeClr val="dk1"/>
                </a:solidFill>
              </a:rPr>
              <a:t> mapped via </a:t>
            </a:r>
            <a:r>
              <a:rPr i="1" lang="en">
                <a:solidFill>
                  <a:schemeClr val="dk1"/>
                </a:solidFill>
              </a:rPr>
              <a:t>different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fixed</a:t>
            </a:r>
            <a:r>
              <a:rPr lang="en">
                <a:solidFill>
                  <a:schemeClr val="dk1"/>
                </a:solidFill>
              </a:rPr>
              <a:t> linear maps B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 B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1042" name="Google Shape;1042;p26"/>
          <p:cNvSpPr txBox="1"/>
          <p:nvPr>
            <p:ph idx="1" type="body"/>
          </p:nvPr>
        </p:nvSpPr>
        <p:spPr>
          <a:xfrm>
            <a:off x="311700" y="21304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Importantly,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b="1" baseline="-25000" lang="en">
                <a:solidFill>
                  <a:schemeClr val="dk1"/>
                </a:solidFill>
              </a:rPr>
              <a:t>q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does not</a:t>
            </a:r>
            <a:r>
              <a:rPr lang="en">
                <a:solidFill>
                  <a:schemeClr val="dk1"/>
                </a:solidFill>
              </a:rPr>
              <a:t> contain any payload information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043" name="Google Shape;1043;p26"/>
          <p:cNvGrpSpPr/>
          <p:nvPr/>
        </p:nvGrpSpPr>
        <p:grpSpPr>
          <a:xfrm>
            <a:off x="461232" y="3864020"/>
            <a:ext cx="1148794" cy="272056"/>
            <a:chOff x="1839575" y="4318100"/>
            <a:chExt cx="595137" cy="165303"/>
          </a:xfrm>
        </p:grpSpPr>
        <p:sp>
          <p:nvSpPr>
            <p:cNvPr id="1044" name="Google Shape;1044;p26"/>
            <p:cNvSpPr/>
            <p:nvPr/>
          </p:nvSpPr>
          <p:spPr>
            <a:xfrm>
              <a:off x="2236412" y="4318103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-1</a:t>
              </a:r>
              <a:endParaRPr sz="1600"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037994" y="4318101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1839575" y="4318100"/>
              <a:ext cx="198300" cy="165300"/>
            </a:xfrm>
            <a:prstGeom prst="rect">
              <a:avLst/>
            </a:prstGeom>
            <a:solidFill>
              <a:srgbClr val="D9D2E9"/>
            </a:solidFill>
            <a:ln cap="flat" cmpd="sng" w="10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8000" spcFirstLastPara="1" rIns="980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2355947" y="3856236"/>
            <a:ext cx="1942699" cy="272059"/>
            <a:chOff x="3789734" y="4425553"/>
            <a:chExt cx="1117521" cy="190664"/>
          </a:xfrm>
        </p:grpSpPr>
        <p:sp>
          <p:nvSpPr>
            <p:cNvPr id="1048" name="Google Shape;1048;p26"/>
            <p:cNvSpPr/>
            <p:nvPr/>
          </p:nvSpPr>
          <p:spPr>
            <a:xfrm>
              <a:off x="3789734" y="4425553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4013239" y="4425563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-1</a:t>
              </a:r>
              <a:endParaRPr sz="1600"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4236745" y="4425717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-1</a:t>
              </a:r>
              <a:endParaRPr sz="1600"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4460250" y="4425569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1</a:t>
              </a:r>
              <a:endParaRPr sz="1600"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4683755" y="4425695"/>
              <a:ext cx="223500" cy="190500"/>
            </a:xfrm>
            <a:prstGeom prst="rect">
              <a:avLst/>
            </a:prstGeom>
            <a:solidFill>
              <a:srgbClr val="D9D2E9"/>
            </a:solidFill>
            <a:ln cap="flat" cmpd="sng" w="101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7950" spcFirstLastPara="1" rIns="9795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-1</a:t>
              </a:r>
              <a:endParaRPr sz="1600"/>
            </a:p>
          </p:txBody>
        </p:sp>
      </p:grpSp>
      <p:pic>
        <p:nvPicPr>
          <p:cNvPr id="1053" name="Google Shape;1053;p26"/>
          <p:cNvPicPr preferRelativeResize="0"/>
          <p:nvPr/>
        </p:nvPicPr>
        <p:blipFill rotWithShape="1">
          <a:blip r:embed="rId7">
            <a:alphaModFix/>
          </a:blip>
          <a:srcRect b="0" l="0" r="88449" t="26798"/>
          <a:stretch/>
        </p:blipFill>
        <p:spPr>
          <a:xfrm>
            <a:off x="2098375" y="4871450"/>
            <a:ext cx="297845" cy="272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4" name="Google Shape;1054;p26"/>
          <p:cNvCxnSpPr/>
          <p:nvPr/>
        </p:nvCxnSpPr>
        <p:spPr>
          <a:xfrm>
            <a:off x="465975" y="4143300"/>
            <a:ext cx="1308600" cy="58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55" name="Google Shape;1055;p26"/>
          <p:cNvCxnSpPr/>
          <p:nvPr/>
        </p:nvCxnSpPr>
        <p:spPr>
          <a:xfrm>
            <a:off x="1612775" y="4136975"/>
            <a:ext cx="1116900" cy="58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56" name="Google Shape;1056;p26"/>
          <p:cNvCxnSpPr/>
          <p:nvPr/>
        </p:nvCxnSpPr>
        <p:spPr>
          <a:xfrm flipH="1">
            <a:off x="1774400" y="4132250"/>
            <a:ext cx="587100" cy="58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57" name="Google Shape;1057;p26"/>
          <p:cNvCxnSpPr/>
          <p:nvPr/>
        </p:nvCxnSpPr>
        <p:spPr>
          <a:xfrm flipH="1">
            <a:off x="2727025" y="4130650"/>
            <a:ext cx="1577400" cy="59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1058" name="Google Shape;1058;p26"/>
          <p:cNvGrpSpPr/>
          <p:nvPr/>
        </p:nvGrpSpPr>
        <p:grpSpPr>
          <a:xfrm>
            <a:off x="5213425" y="4223350"/>
            <a:ext cx="3870900" cy="636900"/>
            <a:chOff x="5213425" y="4223350"/>
            <a:chExt cx="3870900" cy="636900"/>
          </a:xfrm>
        </p:grpSpPr>
        <p:pic>
          <p:nvPicPr>
            <p:cNvPr id="1059" name="Google Shape;1059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37306" y="4275548"/>
              <a:ext cx="3611469" cy="52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" name="Google Shape;1060;p26"/>
            <p:cNvSpPr/>
            <p:nvPr/>
          </p:nvSpPr>
          <p:spPr>
            <a:xfrm>
              <a:off x="5213425" y="4223350"/>
              <a:ext cx="3870900" cy="636900"/>
            </a:xfrm>
            <a:prstGeom prst="rect">
              <a:avLst/>
            </a:prstGeom>
            <a:noFill/>
            <a:ln cap="flat" cmpd="sng" w="1905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061" name="Google Shape;1061;p26"/>
          <p:cNvGrpSpPr/>
          <p:nvPr/>
        </p:nvGrpSpPr>
        <p:grpSpPr>
          <a:xfrm>
            <a:off x="611413" y="2762789"/>
            <a:ext cx="5389357" cy="470572"/>
            <a:chOff x="611413" y="2762789"/>
            <a:chExt cx="5389357" cy="470572"/>
          </a:xfrm>
        </p:grpSpPr>
        <p:grpSp>
          <p:nvGrpSpPr>
            <p:cNvPr id="1062" name="Google Shape;1062;p26"/>
            <p:cNvGrpSpPr/>
            <p:nvPr/>
          </p:nvGrpSpPr>
          <p:grpSpPr>
            <a:xfrm>
              <a:off x="611413" y="3040475"/>
              <a:ext cx="5389357" cy="192886"/>
              <a:chOff x="611413" y="3040475"/>
              <a:chExt cx="5389357" cy="192886"/>
            </a:xfrm>
          </p:grpSpPr>
          <p:grpSp>
            <p:nvGrpSpPr>
              <p:cNvPr id="1063" name="Google Shape;1063;p26"/>
              <p:cNvGrpSpPr/>
              <p:nvPr/>
            </p:nvGrpSpPr>
            <p:grpSpPr>
              <a:xfrm rot="5400000">
                <a:off x="1007507" y="2672747"/>
                <a:ext cx="164519" cy="956707"/>
                <a:chOff x="4489757" y="2725097"/>
                <a:chExt cx="164519" cy="956707"/>
              </a:xfrm>
            </p:grpSpPr>
            <p:grpSp>
              <p:nvGrpSpPr>
                <p:cNvPr id="1064" name="Google Shape;1064;p26"/>
                <p:cNvGrpSpPr/>
                <p:nvPr/>
              </p:nvGrpSpPr>
              <p:grpSpPr>
                <a:xfrm>
                  <a:off x="4489757" y="2725097"/>
                  <a:ext cx="164519" cy="797410"/>
                  <a:chOff x="1385075" y="1506056"/>
                  <a:chExt cx="125100" cy="632013"/>
                </a:xfrm>
              </p:grpSpPr>
              <p:sp>
                <p:nvSpPr>
                  <p:cNvPr id="1065" name="Google Shape;1065;p26"/>
                  <p:cNvSpPr/>
                  <p:nvPr/>
                </p:nvSpPr>
                <p:spPr>
                  <a:xfrm>
                    <a:off x="1385075" y="1506056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66" name="Google Shape;1066;p26"/>
                  <p:cNvSpPr/>
                  <p:nvPr/>
                </p:nvSpPr>
                <p:spPr>
                  <a:xfrm>
                    <a:off x="1385075" y="1632484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67" name="Google Shape;1067;p26"/>
                  <p:cNvSpPr/>
                  <p:nvPr/>
                </p:nvSpPr>
                <p:spPr>
                  <a:xfrm>
                    <a:off x="1385075" y="1758913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68" name="Google Shape;1068;p26"/>
                  <p:cNvSpPr/>
                  <p:nvPr/>
                </p:nvSpPr>
                <p:spPr>
                  <a:xfrm>
                    <a:off x="1385075" y="1885341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69" name="Google Shape;1069;p26"/>
                  <p:cNvSpPr/>
                  <p:nvPr/>
                </p:nvSpPr>
                <p:spPr>
                  <a:xfrm>
                    <a:off x="1385075" y="2011769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</p:grpSp>
            <p:sp>
              <p:nvSpPr>
                <p:cNvPr id="1070" name="Google Shape;1070;p26"/>
                <p:cNvSpPr/>
                <p:nvPr/>
              </p:nvSpPr>
              <p:spPr>
                <a:xfrm>
                  <a:off x="4489807" y="3522505"/>
                  <a:ext cx="164400" cy="159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grpSp>
            <p:nvGrpSpPr>
              <p:cNvPr id="1071" name="Google Shape;1071;p26"/>
              <p:cNvGrpSpPr/>
              <p:nvPr/>
            </p:nvGrpSpPr>
            <p:grpSpPr>
              <a:xfrm rot="5400000">
                <a:off x="2180832" y="2672747"/>
                <a:ext cx="164519" cy="956707"/>
                <a:chOff x="4489757" y="2725097"/>
                <a:chExt cx="164519" cy="956707"/>
              </a:xfrm>
            </p:grpSpPr>
            <p:grpSp>
              <p:nvGrpSpPr>
                <p:cNvPr id="1072" name="Google Shape;1072;p26"/>
                <p:cNvGrpSpPr/>
                <p:nvPr/>
              </p:nvGrpSpPr>
              <p:grpSpPr>
                <a:xfrm>
                  <a:off x="4489757" y="2725097"/>
                  <a:ext cx="164519" cy="797410"/>
                  <a:chOff x="1385075" y="1506056"/>
                  <a:chExt cx="125100" cy="632013"/>
                </a:xfrm>
              </p:grpSpPr>
              <p:sp>
                <p:nvSpPr>
                  <p:cNvPr id="1073" name="Google Shape;1073;p26"/>
                  <p:cNvSpPr/>
                  <p:nvPr/>
                </p:nvSpPr>
                <p:spPr>
                  <a:xfrm>
                    <a:off x="1385075" y="1506056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74" name="Google Shape;1074;p26"/>
                  <p:cNvSpPr/>
                  <p:nvPr/>
                </p:nvSpPr>
                <p:spPr>
                  <a:xfrm>
                    <a:off x="1385075" y="1632484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75" name="Google Shape;1075;p26"/>
                  <p:cNvSpPr/>
                  <p:nvPr/>
                </p:nvSpPr>
                <p:spPr>
                  <a:xfrm>
                    <a:off x="1385075" y="1758913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76" name="Google Shape;1076;p26"/>
                  <p:cNvSpPr/>
                  <p:nvPr/>
                </p:nvSpPr>
                <p:spPr>
                  <a:xfrm>
                    <a:off x="1385075" y="1885341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77" name="Google Shape;1077;p26"/>
                  <p:cNvSpPr/>
                  <p:nvPr/>
                </p:nvSpPr>
                <p:spPr>
                  <a:xfrm>
                    <a:off x="1385075" y="2011769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</p:grpSp>
            <p:sp>
              <p:nvSpPr>
                <p:cNvPr id="1078" name="Google Shape;1078;p26"/>
                <p:cNvSpPr/>
                <p:nvPr/>
              </p:nvSpPr>
              <p:spPr>
                <a:xfrm>
                  <a:off x="4489807" y="3522505"/>
                  <a:ext cx="164400" cy="159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grpSp>
            <p:nvGrpSpPr>
              <p:cNvPr id="1079" name="Google Shape;1079;p26"/>
              <p:cNvGrpSpPr/>
              <p:nvPr/>
            </p:nvGrpSpPr>
            <p:grpSpPr>
              <a:xfrm rot="5400000">
                <a:off x="3322557" y="2672747"/>
                <a:ext cx="164519" cy="956707"/>
                <a:chOff x="4489757" y="2725097"/>
                <a:chExt cx="164519" cy="956707"/>
              </a:xfrm>
            </p:grpSpPr>
            <p:grpSp>
              <p:nvGrpSpPr>
                <p:cNvPr id="1080" name="Google Shape;1080;p26"/>
                <p:cNvGrpSpPr/>
                <p:nvPr/>
              </p:nvGrpSpPr>
              <p:grpSpPr>
                <a:xfrm>
                  <a:off x="4489757" y="2725097"/>
                  <a:ext cx="164519" cy="797410"/>
                  <a:chOff x="1385075" y="1506056"/>
                  <a:chExt cx="125100" cy="632013"/>
                </a:xfrm>
              </p:grpSpPr>
              <p:sp>
                <p:nvSpPr>
                  <p:cNvPr id="1081" name="Google Shape;1081;p26"/>
                  <p:cNvSpPr/>
                  <p:nvPr/>
                </p:nvSpPr>
                <p:spPr>
                  <a:xfrm>
                    <a:off x="1385075" y="1506056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82" name="Google Shape;1082;p26"/>
                  <p:cNvSpPr/>
                  <p:nvPr/>
                </p:nvSpPr>
                <p:spPr>
                  <a:xfrm>
                    <a:off x="1385075" y="1632484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83" name="Google Shape;1083;p26"/>
                  <p:cNvSpPr/>
                  <p:nvPr/>
                </p:nvSpPr>
                <p:spPr>
                  <a:xfrm>
                    <a:off x="1385075" y="1758913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84" name="Google Shape;1084;p26"/>
                  <p:cNvSpPr/>
                  <p:nvPr/>
                </p:nvSpPr>
                <p:spPr>
                  <a:xfrm>
                    <a:off x="1385075" y="1885341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85" name="Google Shape;1085;p26"/>
                  <p:cNvSpPr/>
                  <p:nvPr/>
                </p:nvSpPr>
                <p:spPr>
                  <a:xfrm>
                    <a:off x="1385075" y="2011769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</p:grpSp>
            <p:sp>
              <p:nvSpPr>
                <p:cNvPr id="1086" name="Google Shape;1086;p26"/>
                <p:cNvSpPr/>
                <p:nvPr/>
              </p:nvSpPr>
              <p:spPr>
                <a:xfrm>
                  <a:off x="4489807" y="3522505"/>
                  <a:ext cx="164400" cy="159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087" name="Google Shape;1087;p26"/>
              <p:cNvSpPr/>
              <p:nvPr/>
            </p:nvSpPr>
            <p:spPr>
              <a:xfrm>
                <a:off x="4254800" y="3040475"/>
                <a:ext cx="115800" cy="98100"/>
              </a:xfrm>
              <a:prstGeom prst="ellipse">
                <a:avLst/>
              </a:prstGeom>
              <a:solidFill>
                <a:schemeClr val="dk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26"/>
              <p:cNvSpPr/>
              <p:nvPr/>
            </p:nvSpPr>
            <p:spPr>
              <a:xfrm>
                <a:off x="4417725" y="3040475"/>
                <a:ext cx="115800" cy="98100"/>
              </a:xfrm>
              <a:prstGeom prst="ellipse">
                <a:avLst/>
              </a:prstGeom>
              <a:solidFill>
                <a:schemeClr val="dk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26"/>
              <p:cNvSpPr/>
              <p:nvPr/>
            </p:nvSpPr>
            <p:spPr>
              <a:xfrm>
                <a:off x="4580650" y="3040475"/>
                <a:ext cx="115800" cy="98100"/>
              </a:xfrm>
              <a:prstGeom prst="ellipse">
                <a:avLst/>
              </a:prstGeom>
              <a:solidFill>
                <a:schemeClr val="dk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90" name="Google Shape;1090;p26"/>
              <p:cNvGrpSpPr/>
              <p:nvPr/>
            </p:nvGrpSpPr>
            <p:grpSpPr>
              <a:xfrm rot="5400000">
                <a:off x="5440157" y="2672735"/>
                <a:ext cx="164519" cy="956707"/>
                <a:chOff x="4489757" y="2725097"/>
                <a:chExt cx="164519" cy="956707"/>
              </a:xfrm>
            </p:grpSpPr>
            <p:grpSp>
              <p:nvGrpSpPr>
                <p:cNvPr id="1091" name="Google Shape;1091;p26"/>
                <p:cNvGrpSpPr/>
                <p:nvPr/>
              </p:nvGrpSpPr>
              <p:grpSpPr>
                <a:xfrm>
                  <a:off x="4489757" y="2725097"/>
                  <a:ext cx="164519" cy="797410"/>
                  <a:chOff x="1385075" y="1506056"/>
                  <a:chExt cx="125100" cy="632013"/>
                </a:xfrm>
              </p:grpSpPr>
              <p:sp>
                <p:nvSpPr>
                  <p:cNvPr id="1092" name="Google Shape;1092;p26"/>
                  <p:cNvSpPr/>
                  <p:nvPr/>
                </p:nvSpPr>
                <p:spPr>
                  <a:xfrm>
                    <a:off x="1385075" y="1506056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93" name="Google Shape;1093;p26"/>
                  <p:cNvSpPr/>
                  <p:nvPr/>
                </p:nvSpPr>
                <p:spPr>
                  <a:xfrm>
                    <a:off x="1385075" y="1632484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94" name="Google Shape;1094;p26"/>
                  <p:cNvSpPr/>
                  <p:nvPr/>
                </p:nvSpPr>
                <p:spPr>
                  <a:xfrm>
                    <a:off x="1385075" y="1758913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95" name="Google Shape;1095;p26"/>
                  <p:cNvSpPr/>
                  <p:nvPr/>
                </p:nvSpPr>
                <p:spPr>
                  <a:xfrm>
                    <a:off x="1385075" y="1885341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  <p:sp>
                <p:nvSpPr>
                  <p:cNvPr id="1096" name="Google Shape;1096;p26"/>
                  <p:cNvSpPr/>
                  <p:nvPr/>
                </p:nvSpPr>
                <p:spPr>
                  <a:xfrm>
                    <a:off x="1385075" y="2011769"/>
                    <a:ext cx="125100" cy="126300"/>
                  </a:xfrm>
                  <a:prstGeom prst="rect">
                    <a:avLst/>
                  </a:prstGeom>
                  <a:solidFill>
                    <a:srgbClr val="CCCCCC"/>
                  </a:solidFill>
                  <a:ln cap="flat" cmpd="sng" w="12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6500" lIns="96500" spcFirstLastPara="1" rIns="96500" wrap="square" tIns="96500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77"/>
                  </a:p>
                </p:txBody>
              </p:sp>
            </p:grpSp>
            <p:sp>
              <p:nvSpPr>
                <p:cNvPr id="1097" name="Google Shape;1097;p26"/>
                <p:cNvSpPr/>
                <p:nvPr/>
              </p:nvSpPr>
              <p:spPr>
                <a:xfrm>
                  <a:off x="4489807" y="3522505"/>
                  <a:ext cx="164400" cy="159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</p:grpSp>
        <p:pic>
          <p:nvPicPr>
            <p:cNvPr id="1098" name="Google Shape;1098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98315" y="2762789"/>
              <a:ext cx="396875" cy="243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070177" y="2762789"/>
              <a:ext cx="396875" cy="243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20687" y="2775000"/>
              <a:ext cx="396882" cy="243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1" name="Google Shape;1101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15875" y="2775000"/>
              <a:ext cx="441691" cy="243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7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Task: Payload Retrieval</a:t>
            </a:r>
            <a:endParaRPr/>
          </a:p>
        </p:txBody>
      </p:sp>
      <p:pic>
        <p:nvPicPr>
          <p:cNvPr id="1107" name="Google Shape;11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350" y="2508790"/>
            <a:ext cx="4156751" cy="470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27"/>
          <p:cNvSpPr/>
          <p:nvPr/>
        </p:nvSpPr>
        <p:spPr>
          <a:xfrm>
            <a:off x="2347100" y="2442675"/>
            <a:ext cx="4275000" cy="5727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109" name="Google Shape;1109;p27"/>
          <p:cNvSpPr/>
          <p:nvPr/>
        </p:nvSpPr>
        <p:spPr>
          <a:xfrm>
            <a:off x="2347100" y="1267525"/>
            <a:ext cx="1188600" cy="636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27"/>
          <p:cNvSpPr/>
          <p:nvPr/>
        </p:nvSpPr>
        <p:spPr>
          <a:xfrm>
            <a:off x="2833550" y="1942500"/>
            <a:ext cx="215700" cy="4053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1" name="Google Shape;1111;p27"/>
          <p:cNvGrpSpPr/>
          <p:nvPr/>
        </p:nvGrpSpPr>
        <p:grpSpPr>
          <a:xfrm rot="5400000">
            <a:off x="7533407" y="1212297"/>
            <a:ext cx="164519" cy="956707"/>
            <a:chOff x="4489757" y="2725097"/>
            <a:chExt cx="164519" cy="956707"/>
          </a:xfrm>
        </p:grpSpPr>
        <p:grpSp>
          <p:nvGrpSpPr>
            <p:cNvPr id="1112" name="Google Shape;1112;p27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113" name="Google Shape;1113;p27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14" name="Google Shape;1114;p27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15" name="Google Shape;1115;p27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16" name="Google Shape;1116;p27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17" name="Google Shape;1117;p27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118" name="Google Shape;1118;p27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pic>
        <p:nvPicPr>
          <p:cNvPr id="1119" name="Google Shape;1119;p27"/>
          <p:cNvPicPr preferRelativeResize="0"/>
          <p:nvPr/>
        </p:nvPicPr>
        <p:blipFill rotWithShape="1">
          <a:blip r:embed="rId4">
            <a:alphaModFix/>
          </a:blip>
          <a:srcRect b="0" l="0" r="88449" t="26798"/>
          <a:stretch/>
        </p:blipFill>
        <p:spPr>
          <a:xfrm>
            <a:off x="7466750" y="1315800"/>
            <a:ext cx="297845" cy="2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3254" y="3277266"/>
            <a:ext cx="3247695" cy="4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27"/>
          <p:cNvSpPr/>
          <p:nvPr/>
        </p:nvSpPr>
        <p:spPr>
          <a:xfrm>
            <a:off x="2347100" y="3224950"/>
            <a:ext cx="3480900" cy="572700"/>
          </a:xfrm>
          <a:prstGeom prst="rect">
            <a:avLst/>
          </a:prstGeom>
          <a:noFill/>
          <a:ln cap="flat" cmpd="sng" w="1712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200" lIns="82200" spcFirstLastPara="1" rIns="82200" wrap="square" tIns="8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8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122" name="Google Shape;1122;p27"/>
          <p:cNvSpPr/>
          <p:nvPr/>
        </p:nvSpPr>
        <p:spPr>
          <a:xfrm flipH="1" rot="-5400000">
            <a:off x="5979325" y="1946700"/>
            <a:ext cx="1700400" cy="1692000"/>
          </a:xfrm>
          <a:prstGeom prst="bentUpArrow">
            <a:avLst>
              <a:gd fmla="val 9448" name="adj1"/>
              <a:gd fmla="val 9768" name="adj2"/>
              <a:gd fmla="val 14910" name="adj3"/>
            </a:avLst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123" name="Google Shape;1123;p27"/>
          <p:cNvSpPr/>
          <p:nvPr/>
        </p:nvSpPr>
        <p:spPr>
          <a:xfrm>
            <a:off x="6998550" y="1267525"/>
            <a:ext cx="1188600" cy="636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4" name="Google Shape;112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551" y="4268175"/>
            <a:ext cx="388290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5552" y="1330202"/>
            <a:ext cx="396875" cy="24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5985" y="1330201"/>
            <a:ext cx="396875" cy="24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3491" y="1330200"/>
            <a:ext cx="396882" cy="2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05787" y="1330200"/>
            <a:ext cx="441691" cy="243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9" name="Google Shape;1129;p27"/>
          <p:cNvGrpSpPr/>
          <p:nvPr/>
        </p:nvGrpSpPr>
        <p:grpSpPr>
          <a:xfrm>
            <a:off x="1305513" y="1580025"/>
            <a:ext cx="5389357" cy="192886"/>
            <a:chOff x="611413" y="3040475"/>
            <a:chExt cx="5389357" cy="192886"/>
          </a:xfrm>
        </p:grpSpPr>
        <p:grpSp>
          <p:nvGrpSpPr>
            <p:cNvPr id="1130" name="Google Shape;1130;p27"/>
            <p:cNvGrpSpPr/>
            <p:nvPr/>
          </p:nvGrpSpPr>
          <p:grpSpPr>
            <a:xfrm rot="5400000">
              <a:off x="1007507" y="2672747"/>
              <a:ext cx="164519" cy="956707"/>
              <a:chOff x="4489757" y="2725097"/>
              <a:chExt cx="164519" cy="956707"/>
            </a:xfrm>
          </p:grpSpPr>
          <p:grpSp>
            <p:nvGrpSpPr>
              <p:cNvPr id="1131" name="Google Shape;1131;p27"/>
              <p:cNvGrpSpPr/>
              <p:nvPr/>
            </p:nvGrpSpPr>
            <p:grpSpPr>
              <a:xfrm>
                <a:off x="4489757" y="2725097"/>
                <a:ext cx="164519" cy="797410"/>
                <a:chOff x="1385075" y="1506056"/>
                <a:chExt cx="125100" cy="632013"/>
              </a:xfrm>
            </p:grpSpPr>
            <p:sp>
              <p:nvSpPr>
                <p:cNvPr id="1132" name="Google Shape;1132;p27"/>
                <p:cNvSpPr/>
                <p:nvPr/>
              </p:nvSpPr>
              <p:spPr>
                <a:xfrm>
                  <a:off x="1385075" y="1506056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33" name="Google Shape;1133;p27"/>
                <p:cNvSpPr/>
                <p:nvPr/>
              </p:nvSpPr>
              <p:spPr>
                <a:xfrm>
                  <a:off x="1385075" y="1632484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34" name="Google Shape;1134;p27"/>
                <p:cNvSpPr/>
                <p:nvPr/>
              </p:nvSpPr>
              <p:spPr>
                <a:xfrm>
                  <a:off x="1385075" y="1758913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35" name="Google Shape;1135;p27"/>
                <p:cNvSpPr/>
                <p:nvPr/>
              </p:nvSpPr>
              <p:spPr>
                <a:xfrm>
                  <a:off x="1385075" y="1885341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36" name="Google Shape;1136;p27"/>
                <p:cNvSpPr/>
                <p:nvPr/>
              </p:nvSpPr>
              <p:spPr>
                <a:xfrm>
                  <a:off x="1385075" y="2011769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137" name="Google Shape;1137;p27"/>
              <p:cNvSpPr/>
              <p:nvPr/>
            </p:nvSpPr>
            <p:spPr>
              <a:xfrm>
                <a:off x="4489807" y="3522505"/>
                <a:ext cx="164400" cy="159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grpSp>
          <p:nvGrpSpPr>
            <p:cNvPr id="1138" name="Google Shape;1138;p27"/>
            <p:cNvGrpSpPr/>
            <p:nvPr/>
          </p:nvGrpSpPr>
          <p:grpSpPr>
            <a:xfrm rot="5400000">
              <a:off x="2180832" y="2672747"/>
              <a:ext cx="164519" cy="956707"/>
              <a:chOff x="4489757" y="2725097"/>
              <a:chExt cx="164519" cy="956707"/>
            </a:xfrm>
          </p:grpSpPr>
          <p:grpSp>
            <p:nvGrpSpPr>
              <p:cNvPr id="1139" name="Google Shape;1139;p27"/>
              <p:cNvGrpSpPr/>
              <p:nvPr/>
            </p:nvGrpSpPr>
            <p:grpSpPr>
              <a:xfrm>
                <a:off x="4489757" y="2725097"/>
                <a:ext cx="164519" cy="797410"/>
                <a:chOff x="1385075" y="1506056"/>
                <a:chExt cx="125100" cy="632013"/>
              </a:xfrm>
            </p:grpSpPr>
            <p:sp>
              <p:nvSpPr>
                <p:cNvPr id="1140" name="Google Shape;1140;p27"/>
                <p:cNvSpPr/>
                <p:nvPr/>
              </p:nvSpPr>
              <p:spPr>
                <a:xfrm>
                  <a:off x="1385075" y="1506056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41" name="Google Shape;1141;p27"/>
                <p:cNvSpPr/>
                <p:nvPr/>
              </p:nvSpPr>
              <p:spPr>
                <a:xfrm>
                  <a:off x="1385075" y="1632484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42" name="Google Shape;1142;p27"/>
                <p:cNvSpPr/>
                <p:nvPr/>
              </p:nvSpPr>
              <p:spPr>
                <a:xfrm>
                  <a:off x="1385075" y="1758913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43" name="Google Shape;1143;p27"/>
                <p:cNvSpPr/>
                <p:nvPr/>
              </p:nvSpPr>
              <p:spPr>
                <a:xfrm>
                  <a:off x="1385075" y="1885341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44" name="Google Shape;1144;p27"/>
                <p:cNvSpPr/>
                <p:nvPr/>
              </p:nvSpPr>
              <p:spPr>
                <a:xfrm>
                  <a:off x="1385075" y="2011769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145" name="Google Shape;1145;p27"/>
              <p:cNvSpPr/>
              <p:nvPr/>
            </p:nvSpPr>
            <p:spPr>
              <a:xfrm>
                <a:off x="4489807" y="3522505"/>
                <a:ext cx="164400" cy="159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grpSp>
          <p:nvGrpSpPr>
            <p:cNvPr id="1146" name="Google Shape;1146;p27"/>
            <p:cNvGrpSpPr/>
            <p:nvPr/>
          </p:nvGrpSpPr>
          <p:grpSpPr>
            <a:xfrm rot="5400000">
              <a:off x="3322557" y="2672747"/>
              <a:ext cx="164519" cy="956707"/>
              <a:chOff x="4489757" y="2725097"/>
              <a:chExt cx="164519" cy="956707"/>
            </a:xfrm>
          </p:grpSpPr>
          <p:grpSp>
            <p:nvGrpSpPr>
              <p:cNvPr id="1147" name="Google Shape;1147;p27"/>
              <p:cNvGrpSpPr/>
              <p:nvPr/>
            </p:nvGrpSpPr>
            <p:grpSpPr>
              <a:xfrm>
                <a:off x="4489757" y="2725097"/>
                <a:ext cx="164519" cy="797410"/>
                <a:chOff x="1385075" y="1506056"/>
                <a:chExt cx="125100" cy="632013"/>
              </a:xfrm>
            </p:grpSpPr>
            <p:sp>
              <p:nvSpPr>
                <p:cNvPr id="1148" name="Google Shape;1148;p27"/>
                <p:cNvSpPr/>
                <p:nvPr/>
              </p:nvSpPr>
              <p:spPr>
                <a:xfrm>
                  <a:off x="1385075" y="1506056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49" name="Google Shape;1149;p27"/>
                <p:cNvSpPr/>
                <p:nvPr/>
              </p:nvSpPr>
              <p:spPr>
                <a:xfrm>
                  <a:off x="1385075" y="1632484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50" name="Google Shape;1150;p27"/>
                <p:cNvSpPr/>
                <p:nvPr/>
              </p:nvSpPr>
              <p:spPr>
                <a:xfrm>
                  <a:off x="1385075" y="1758913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51" name="Google Shape;1151;p27"/>
                <p:cNvSpPr/>
                <p:nvPr/>
              </p:nvSpPr>
              <p:spPr>
                <a:xfrm>
                  <a:off x="1385075" y="1885341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52" name="Google Shape;1152;p27"/>
                <p:cNvSpPr/>
                <p:nvPr/>
              </p:nvSpPr>
              <p:spPr>
                <a:xfrm>
                  <a:off x="1385075" y="2011769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153" name="Google Shape;1153;p27"/>
              <p:cNvSpPr/>
              <p:nvPr/>
            </p:nvSpPr>
            <p:spPr>
              <a:xfrm>
                <a:off x="4489807" y="3522505"/>
                <a:ext cx="164400" cy="159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154" name="Google Shape;1154;p27"/>
            <p:cNvSpPr/>
            <p:nvPr/>
          </p:nvSpPr>
          <p:spPr>
            <a:xfrm>
              <a:off x="4254800" y="3040475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4417725" y="3040475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4580650" y="3040475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7" name="Google Shape;1157;p27"/>
            <p:cNvGrpSpPr/>
            <p:nvPr/>
          </p:nvGrpSpPr>
          <p:grpSpPr>
            <a:xfrm rot="5400000">
              <a:off x="5440157" y="2672735"/>
              <a:ext cx="164519" cy="956707"/>
              <a:chOff x="4489757" y="2725097"/>
              <a:chExt cx="164519" cy="956707"/>
            </a:xfrm>
          </p:grpSpPr>
          <p:grpSp>
            <p:nvGrpSpPr>
              <p:cNvPr id="1158" name="Google Shape;1158;p27"/>
              <p:cNvGrpSpPr/>
              <p:nvPr/>
            </p:nvGrpSpPr>
            <p:grpSpPr>
              <a:xfrm>
                <a:off x="4489757" y="2725097"/>
                <a:ext cx="164519" cy="797410"/>
                <a:chOff x="1385075" y="1506056"/>
                <a:chExt cx="125100" cy="632013"/>
              </a:xfrm>
            </p:grpSpPr>
            <p:sp>
              <p:nvSpPr>
                <p:cNvPr id="1159" name="Google Shape;1159;p27"/>
                <p:cNvSpPr/>
                <p:nvPr/>
              </p:nvSpPr>
              <p:spPr>
                <a:xfrm>
                  <a:off x="1385075" y="1506056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60" name="Google Shape;1160;p27"/>
                <p:cNvSpPr/>
                <p:nvPr/>
              </p:nvSpPr>
              <p:spPr>
                <a:xfrm>
                  <a:off x="1385075" y="1632484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61" name="Google Shape;1161;p27"/>
                <p:cNvSpPr/>
                <p:nvPr/>
              </p:nvSpPr>
              <p:spPr>
                <a:xfrm>
                  <a:off x="1385075" y="1758913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62" name="Google Shape;1162;p27"/>
                <p:cNvSpPr/>
                <p:nvPr/>
              </p:nvSpPr>
              <p:spPr>
                <a:xfrm>
                  <a:off x="1385075" y="1885341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163" name="Google Shape;1163;p27"/>
                <p:cNvSpPr/>
                <p:nvPr/>
              </p:nvSpPr>
              <p:spPr>
                <a:xfrm>
                  <a:off x="1385075" y="2011769"/>
                  <a:ext cx="125100" cy="1263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500" lIns="96500" spcFirstLastPara="1" rIns="96500" wrap="square" tIns="9650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164" name="Google Shape;1164;p27"/>
              <p:cNvSpPr/>
              <p:nvPr/>
            </p:nvSpPr>
            <p:spPr>
              <a:xfrm>
                <a:off x="4489807" y="3522505"/>
                <a:ext cx="164400" cy="159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28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</a:t>
            </a:r>
            <a:endParaRPr/>
          </a:p>
        </p:txBody>
      </p:sp>
      <p:pic>
        <p:nvPicPr>
          <p:cNvPr id="1170" name="Google Shape;1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307" y="4797002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1" name="Google Shape;1171;p28"/>
          <p:cNvGrpSpPr/>
          <p:nvPr/>
        </p:nvGrpSpPr>
        <p:grpSpPr>
          <a:xfrm rot="5400000">
            <a:off x="1211782" y="4200672"/>
            <a:ext cx="164519" cy="956707"/>
            <a:chOff x="4489757" y="2725097"/>
            <a:chExt cx="164519" cy="956707"/>
          </a:xfrm>
        </p:grpSpPr>
        <p:grpSp>
          <p:nvGrpSpPr>
            <p:cNvPr id="1172" name="Google Shape;1172;p28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173" name="Google Shape;1173;p28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74" name="Google Shape;1174;p28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75" name="Google Shape;1175;p28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76" name="Google Shape;1176;p28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77" name="Google Shape;1177;p28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178" name="Google Shape;1178;p28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pic>
        <p:nvPicPr>
          <p:cNvPr id="1179" name="Google Shape;1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082" y="4796977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0" name="Google Shape;1180;p28"/>
          <p:cNvGrpSpPr/>
          <p:nvPr/>
        </p:nvGrpSpPr>
        <p:grpSpPr>
          <a:xfrm rot="5400000">
            <a:off x="3129807" y="4200647"/>
            <a:ext cx="164519" cy="956707"/>
            <a:chOff x="4489757" y="2725097"/>
            <a:chExt cx="164519" cy="956707"/>
          </a:xfrm>
        </p:grpSpPr>
        <p:grpSp>
          <p:nvGrpSpPr>
            <p:cNvPr id="1181" name="Google Shape;1181;p28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182" name="Google Shape;1182;p28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83" name="Google Shape;1183;p28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84" name="Google Shape;1184;p28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85" name="Google Shape;1185;p28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86" name="Google Shape;1186;p28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187" name="Google Shape;1187;p28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sp>
        <p:nvSpPr>
          <p:cNvPr id="1188" name="Google Shape;1188;p28"/>
          <p:cNvSpPr/>
          <p:nvPr/>
        </p:nvSpPr>
        <p:spPr>
          <a:xfrm>
            <a:off x="4398050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28"/>
          <p:cNvSpPr/>
          <p:nvPr/>
        </p:nvSpPr>
        <p:spPr>
          <a:xfrm>
            <a:off x="4560975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28"/>
          <p:cNvSpPr/>
          <p:nvPr/>
        </p:nvSpPr>
        <p:spPr>
          <a:xfrm>
            <a:off x="4723900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1" name="Google Shape;1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157" y="4796990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2" name="Google Shape;1192;p28"/>
          <p:cNvGrpSpPr/>
          <p:nvPr/>
        </p:nvGrpSpPr>
        <p:grpSpPr>
          <a:xfrm rot="5400000">
            <a:off x="6072882" y="4200660"/>
            <a:ext cx="164519" cy="956707"/>
            <a:chOff x="4489757" y="2725097"/>
            <a:chExt cx="164519" cy="956707"/>
          </a:xfrm>
        </p:grpSpPr>
        <p:grpSp>
          <p:nvGrpSpPr>
            <p:cNvPr id="1193" name="Google Shape;1193;p28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194" name="Google Shape;1194;p28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95" name="Google Shape;1195;p28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96" name="Google Shape;1196;p28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97" name="Google Shape;1197;p28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198" name="Google Shape;1198;p28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199" name="Google Shape;1199;p28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1200" name="Google Shape;1200;p28"/>
          <p:cNvGrpSpPr/>
          <p:nvPr/>
        </p:nvGrpSpPr>
        <p:grpSpPr>
          <a:xfrm rot="5400000">
            <a:off x="7855582" y="4200672"/>
            <a:ext cx="164519" cy="956707"/>
            <a:chOff x="4489757" y="2725097"/>
            <a:chExt cx="164519" cy="956707"/>
          </a:xfrm>
        </p:grpSpPr>
        <p:grpSp>
          <p:nvGrpSpPr>
            <p:cNvPr id="1201" name="Google Shape;1201;p28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202" name="Google Shape;1202;p28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03" name="Google Shape;1203;p28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04" name="Google Shape;1204;p28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05" name="Google Shape;1205;p28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06" name="Google Shape;1206;p28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07" name="Google Shape;1207;p28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cxnSp>
        <p:nvCxnSpPr>
          <p:cNvPr id="1208" name="Google Shape;1208;p28"/>
          <p:cNvCxnSpPr>
            <a:stCxn id="1209" idx="0"/>
            <a:endCxn id="1210" idx="2"/>
          </p:cNvCxnSpPr>
          <p:nvPr/>
        </p:nvCxnSpPr>
        <p:spPr>
          <a:xfrm flipH="1" rot="10800000">
            <a:off x="7940256" y="4168575"/>
            <a:ext cx="24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211" name="Google Shape;1211;p28"/>
          <p:cNvGrpSpPr/>
          <p:nvPr/>
        </p:nvGrpSpPr>
        <p:grpSpPr>
          <a:xfrm>
            <a:off x="7615894" y="4002550"/>
            <a:ext cx="648531" cy="165900"/>
            <a:chOff x="7099544" y="4002550"/>
            <a:chExt cx="648531" cy="165900"/>
          </a:xfrm>
        </p:grpSpPr>
        <p:grpSp>
          <p:nvGrpSpPr>
            <p:cNvPr id="1212" name="Google Shape;1212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13" name="Google Shape;1213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14" name="Google Shape;1214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15" name="Google Shape;1215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16" name="Google Shape;1216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10" name="Google Shape;1210;p28"/>
            <p:cNvSpPr/>
            <p:nvPr/>
          </p:nvSpPr>
          <p:spPr>
            <a:xfrm>
              <a:off x="7104275" y="4002550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217" name="Google Shape;1217;p28"/>
          <p:cNvGrpSpPr/>
          <p:nvPr/>
        </p:nvGrpSpPr>
        <p:grpSpPr>
          <a:xfrm>
            <a:off x="1377381" y="4001975"/>
            <a:ext cx="644981" cy="165900"/>
            <a:chOff x="7099544" y="4003175"/>
            <a:chExt cx="644981" cy="165900"/>
          </a:xfrm>
        </p:grpSpPr>
        <p:grpSp>
          <p:nvGrpSpPr>
            <p:cNvPr id="1218" name="Google Shape;1218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19" name="Google Shape;1219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0" name="Google Shape;1220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1" name="Google Shape;1221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2" name="Google Shape;1222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23" name="Google Shape;1223;p28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224" name="Google Shape;1224;p28"/>
          <p:cNvGrpSpPr/>
          <p:nvPr/>
        </p:nvGrpSpPr>
        <p:grpSpPr>
          <a:xfrm>
            <a:off x="3379594" y="4002675"/>
            <a:ext cx="644981" cy="165900"/>
            <a:chOff x="7099544" y="4003175"/>
            <a:chExt cx="644981" cy="165900"/>
          </a:xfrm>
        </p:grpSpPr>
        <p:grpSp>
          <p:nvGrpSpPr>
            <p:cNvPr id="1225" name="Google Shape;1225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26" name="Google Shape;1226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7" name="Google Shape;1227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8" name="Google Shape;1228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29" name="Google Shape;1229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30" name="Google Shape;1230;p28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231" name="Google Shape;1231;p28"/>
          <p:cNvGrpSpPr/>
          <p:nvPr/>
        </p:nvGrpSpPr>
        <p:grpSpPr>
          <a:xfrm>
            <a:off x="6256719" y="4002000"/>
            <a:ext cx="644981" cy="165900"/>
            <a:chOff x="7099544" y="4003175"/>
            <a:chExt cx="644981" cy="165900"/>
          </a:xfrm>
        </p:grpSpPr>
        <p:grpSp>
          <p:nvGrpSpPr>
            <p:cNvPr id="1232" name="Google Shape;1232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33" name="Google Shape;1233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34" name="Google Shape;1234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35" name="Google Shape;1235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36" name="Google Shape;1236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37" name="Google Shape;1237;p28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cxnSp>
        <p:nvCxnSpPr>
          <p:cNvPr id="1238" name="Google Shape;1238;p28"/>
          <p:cNvCxnSpPr>
            <a:stCxn id="1239" idx="0"/>
            <a:endCxn id="1230" idx="2"/>
          </p:cNvCxnSpPr>
          <p:nvPr/>
        </p:nvCxnSpPr>
        <p:spPr>
          <a:xfrm flipH="1" rot="10800000">
            <a:off x="3212081" y="4168538"/>
            <a:ext cx="4905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0" name="Google Shape;1240;p28"/>
          <p:cNvCxnSpPr>
            <a:stCxn id="1241" idx="0"/>
            <a:endCxn id="1223" idx="2"/>
          </p:cNvCxnSpPr>
          <p:nvPr/>
        </p:nvCxnSpPr>
        <p:spPr>
          <a:xfrm flipH="1" rot="10800000">
            <a:off x="1294056" y="4167963"/>
            <a:ext cx="4065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2" name="Google Shape;1242;p28"/>
          <p:cNvCxnSpPr>
            <a:stCxn id="1243" idx="0"/>
            <a:endCxn id="1237" idx="2"/>
          </p:cNvCxnSpPr>
          <p:nvPr/>
        </p:nvCxnSpPr>
        <p:spPr>
          <a:xfrm flipH="1" rot="10800000">
            <a:off x="6158481" y="4167975"/>
            <a:ext cx="4212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3" name="Google Shape;1243;p28"/>
          <p:cNvSpPr/>
          <p:nvPr/>
        </p:nvSpPr>
        <p:spPr>
          <a:xfrm>
            <a:off x="5683581" y="4596075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39" name="Google Shape;1239;p28"/>
          <p:cNvSpPr/>
          <p:nvPr/>
        </p:nvSpPr>
        <p:spPr>
          <a:xfrm>
            <a:off x="2737181" y="4596038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41" name="Google Shape;1241;p28"/>
          <p:cNvSpPr/>
          <p:nvPr/>
        </p:nvSpPr>
        <p:spPr>
          <a:xfrm>
            <a:off x="819156" y="4596063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244" name="Google Shape;12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450" y="3293166"/>
            <a:ext cx="1903500" cy="41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155" y="3757100"/>
            <a:ext cx="953383" cy="164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6" name="Google Shape;1246;p28"/>
          <p:cNvGrpSpPr/>
          <p:nvPr/>
        </p:nvGrpSpPr>
        <p:grpSpPr>
          <a:xfrm>
            <a:off x="5408244" y="4002675"/>
            <a:ext cx="643912" cy="165900"/>
            <a:chOff x="7099544" y="4003175"/>
            <a:chExt cx="643912" cy="165900"/>
          </a:xfrm>
        </p:grpSpPr>
        <p:grpSp>
          <p:nvGrpSpPr>
            <p:cNvPr id="1247" name="Google Shape;1247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48" name="Google Shape;1248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50" name="Google Shape;1250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51" name="Google Shape;1251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52" name="Google Shape;1252;p28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253" name="Google Shape;1253;p28"/>
          <p:cNvGrpSpPr/>
          <p:nvPr/>
        </p:nvGrpSpPr>
        <p:grpSpPr>
          <a:xfrm>
            <a:off x="2452869" y="3984850"/>
            <a:ext cx="643912" cy="165900"/>
            <a:chOff x="7099544" y="4003175"/>
            <a:chExt cx="643912" cy="165900"/>
          </a:xfrm>
        </p:grpSpPr>
        <p:grpSp>
          <p:nvGrpSpPr>
            <p:cNvPr id="1254" name="Google Shape;1254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55" name="Google Shape;1255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56" name="Google Shape;1256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57" name="Google Shape;1257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58" name="Google Shape;1258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59" name="Google Shape;1259;p28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260" name="Google Shape;1260;p28"/>
          <p:cNvGrpSpPr/>
          <p:nvPr/>
        </p:nvGrpSpPr>
        <p:grpSpPr>
          <a:xfrm>
            <a:off x="578894" y="4002000"/>
            <a:ext cx="643912" cy="165900"/>
            <a:chOff x="7099544" y="4003175"/>
            <a:chExt cx="643912" cy="165900"/>
          </a:xfrm>
        </p:grpSpPr>
        <p:grpSp>
          <p:nvGrpSpPr>
            <p:cNvPr id="1261" name="Google Shape;1261;p28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262" name="Google Shape;1262;p28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63" name="Google Shape;1263;p28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64" name="Google Shape;1264;p28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265" name="Google Shape;1265;p28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266" name="Google Shape;1266;p28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cxnSp>
        <p:nvCxnSpPr>
          <p:cNvPr id="1267" name="Google Shape;1267;p28"/>
          <p:cNvCxnSpPr>
            <a:stCxn id="1241" idx="0"/>
            <a:endCxn id="1266" idx="2"/>
          </p:cNvCxnSpPr>
          <p:nvPr/>
        </p:nvCxnSpPr>
        <p:spPr>
          <a:xfrm rot="10800000">
            <a:off x="900756" y="4167963"/>
            <a:ext cx="3933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8" name="Google Shape;1268;p28"/>
          <p:cNvCxnSpPr>
            <a:stCxn id="1239" idx="0"/>
            <a:endCxn id="1259" idx="2"/>
          </p:cNvCxnSpPr>
          <p:nvPr/>
        </p:nvCxnSpPr>
        <p:spPr>
          <a:xfrm rot="10800000">
            <a:off x="2774681" y="4150838"/>
            <a:ext cx="437400" cy="44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9" name="Google Shape;1269;p28"/>
          <p:cNvCxnSpPr>
            <a:stCxn id="1243" idx="0"/>
            <a:endCxn id="1252" idx="2"/>
          </p:cNvCxnSpPr>
          <p:nvPr/>
        </p:nvCxnSpPr>
        <p:spPr>
          <a:xfrm rot="10800000">
            <a:off x="5730081" y="4168575"/>
            <a:ext cx="4284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270" name="Google Shape;1270;p28"/>
          <p:cNvGrpSpPr/>
          <p:nvPr/>
        </p:nvGrpSpPr>
        <p:grpSpPr>
          <a:xfrm>
            <a:off x="3340063" y="3716925"/>
            <a:ext cx="1029000" cy="220200"/>
            <a:chOff x="3142000" y="3764525"/>
            <a:chExt cx="1029000" cy="220200"/>
          </a:xfrm>
        </p:grpSpPr>
        <p:sp>
          <p:nvSpPr>
            <p:cNvPr id="1271" name="Google Shape;1271;p28"/>
            <p:cNvSpPr/>
            <p:nvPr/>
          </p:nvSpPr>
          <p:spPr>
            <a:xfrm>
              <a:off x="3142000" y="3764525"/>
              <a:ext cx="1029000" cy="22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pic>
          <p:nvPicPr>
            <p:cNvPr id="1272" name="Google Shape;1272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1320" y="3803125"/>
              <a:ext cx="953383" cy="16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3" name="Google Shape;127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3373" y="2271410"/>
            <a:ext cx="1342000" cy="5591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4" name="Google Shape;1274;p28"/>
          <p:cNvCxnSpPr>
            <a:stCxn id="1266" idx="0"/>
            <a:endCxn id="1273" idx="2"/>
          </p:cNvCxnSpPr>
          <p:nvPr/>
        </p:nvCxnSpPr>
        <p:spPr>
          <a:xfrm flipH="1" rot="10800000">
            <a:off x="900800" y="2830500"/>
            <a:ext cx="1903500" cy="117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5" name="Google Shape;1275;p28"/>
          <p:cNvCxnSpPr>
            <a:stCxn id="1259" idx="0"/>
            <a:endCxn id="1273" idx="2"/>
          </p:cNvCxnSpPr>
          <p:nvPr/>
        </p:nvCxnSpPr>
        <p:spPr>
          <a:xfrm flipH="1" rot="10800000">
            <a:off x="2774775" y="2830450"/>
            <a:ext cx="29700" cy="115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276" name="Google Shape;1276;p28"/>
          <p:cNvGrpSpPr/>
          <p:nvPr/>
        </p:nvGrpSpPr>
        <p:grpSpPr>
          <a:xfrm>
            <a:off x="2232738" y="3716925"/>
            <a:ext cx="1029000" cy="220200"/>
            <a:chOff x="2232738" y="3716925"/>
            <a:chExt cx="1029000" cy="220200"/>
          </a:xfrm>
        </p:grpSpPr>
        <p:sp>
          <p:nvSpPr>
            <p:cNvPr id="1277" name="Google Shape;1277;p28"/>
            <p:cNvSpPr/>
            <p:nvPr/>
          </p:nvSpPr>
          <p:spPr>
            <a:xfrm>
              <a:off x="2232738" y="3716925"/>
              <a:ext cx="1029000" cy="22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pic>
          <p:nvPicPr>
            <p:cNvPr id="1278" name="Google Shape;1278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51863" y="3757100"/>
              <a:ext cx="960217" cy="16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9" name="Google Shape;1209;p28"/>
          <p:cNvSpPr/>
          <p:nvPr/>
        </p:nvSpPr>
        <p:spPr>
          <a:xfrm>
            <a:off x="7465356" y="4596075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279" name="Google Shape;127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7313" y="1552550"/>
            <a:ext cx="1714122" cy="26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0" name="Google Shape;1280;p28"/>
          <p:cNvCxnSpPr>
            <a:stCxn id="1273" idx="0"/>
            <a:endCxn id="1279" idx="2"/>
          </p:cNvCxnSpPr>
          <p:nvPr/>
        </p:nvCxnSpPr>
        <p:spPr>
          <a:xfrm rot="10800000">
            <a:off x="2804373" y="1819310"/>
            <a:ext cx="0" cy="4521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81" name="Google Shape;1281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06063" y="1552550"/>
            <a:ext cx="2822717" cy="26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2" name="Google Shape;1282;p28"/>
          <p:cNvCxnSpPr>
            <a:stCxn id="1279" idx="3"/>
            <a:endCxn id="1281" idx="1"/>
          </p:cNvCxnSpPr>
          <p:nvPr/>
        </p:nvCxnSpPr>
        <p:spPr>
          <a:xfrm>
            <a:off x="3661435" y="1685988"/>
            <a:ext cx="444600" cy="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3" name="Google Shape;1283;p28"/>
          <p:cNvSpPr txBox="1"/>
          <p:nvPr>
            <p:ph idx="1" type="body"/>
          </p:nvPr>
        </p:nvSpPr>
        <p:spPr>
          <a:xfrm>
            <a:off x="311700" y="863550"/>
            <a:ext cx="8520600" cy="5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will train a </a:t>
            </a:r>
            <a:r>
              <a:rPr i="1" lang="en">
                <a:solidFill>
                  <a:schemeClr val="dk1"/>
                </a:solidFill>
              </a:rPr>
              <a:t>single attention head</a:t>
            </a:r>
            <a:endParaRPr i="1">
              <a:solidFill>
                <a:schemeClr val="dk1"/>
              </a:solidFill>
            </a:endParaRPr>
          </a:p>
        </p:txBody>
      </p:sp>
      <p:grpSp>
        <p:nvGrpSpPr>
          <p:cNvPr id="1284" name="Google Shape;1284;p28"/>
          <p:cNvGrpSpPr/>
          <p:nvPr/>
        </p:nvGrpSpPr>
        <p:grpSpPr>
          <a:xfrm>
            <a:off x="7234475" y="1792986"/>
            <a:ext cx="1546725" cy="1327009"/>
            <a:chOff x="7221900" y="1503436"/>
            <a:chExt cx="1546725" cy="1327009"/>
          </a:xfrm>
        </p:grpSpPr>
        <p:pic>
          <p:nvPicPr>
            <p:cNvPr id="1285" name="Google Shape;1285;p28"/>
            <p:cNvPicPr preferRelativeResize="0"/>
            <p:nvPr/>
          </p:nvPicPr>
          <p:blipFill rotWithShape="1">
            <a:blip r:embed="rId11">
              <a:alphaModFix/>
            </a:blip>
            <a:srcRect b="0" l="0" r="0" t="49796"/>
            <a:stretch/>
          </p:blipFill>
          <p:spPr>
            <a:xfrm>
              <a:off x="7221900" y="2178445"/>
              <a:ext cx="1546725" cy="6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p28"/>
            <p:cNvPicPr preferRelativeResize="0"/>
            <p:nvPr/>
          </p:nvPicPr>
          <p:blipFill rotWithShape="1">
            <a:blip r:embed="rId11">
              <a:alphaModFix/>
            </a:blip>
            <a:srcRect b="49841" l="0" r="0" t="22071"/>
            <a:stretch/>
          </p:blipFill>
          <p:spPr>
            <a:xfrm>
              <a:off x="7221900" y="1503436"/>
              <a:ext cx="1546725" cy="36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7" name="Google Shape;1287;p28"/>
            <p:cNvPicPr preferRelativeResize="0"/>
            <p:nvPr/>
          </p:nvPicPr>
          <p:blipFill rotWithShape="1">
            <a:blip r:embed="rId11">
              <a:alphaModFix/>
            </a:blip>
            <a:srcRect b="77291" l="0" r="0" t="0"/>
            <a:stretch/>
          </p:blipFill>
          <p:spPr>
            <a:xfrm>
              <a:off x="7221900" y="1897738"/>
              <a:ext cx="1546725" cy="294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8" name="Google Shape;1288;p28"/>
          <p:cNvSpPr/>
          <p:nvPr/>
        </p:nvSpPr>
        <p:spPr>
          <a:xfrm>
            <a:off x="3784675" y="3688400"/>
            <a:ext cx="393300" cy="29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89" name="Google Shape;1289;p28"/>
          <p:cNvSpPr/>
          <p:nvPr/>
        </p:nvSpPr>
        <p:spPr>
          <a:xfrm>
            <a:off x="7283400" y="1764300"/>
            <a:ext cx="1546800" cy="39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0" name="Google Shape;1290;p28"/>
          <p:cNvSpPr/>
          <p:nvPr/>
        </p:nvSpPr>
        <p:spPr>
          <a:xfrm>
            <a:off x="7818425" y="3688400"/>
            <a:ext cx="406500" cy="29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8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1" name="Google Shape;1291;p28"/>
          <p:cNvSpPr/>
          <p:nvPr/>
        </p:nvSpPr>
        <p:spPr>
          <a:xfrm>
            <a:off x="7283400" y="2159100"/>
            <a:ext cx="1546800" cy="344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8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2" name="Google Shape;1292;p28"/>
          <p:cNvSpPr/>
          <p:nvPr/>
        </p:nvSpPr>
        <p:spPr>
          <a:xfrm>
            <a:off x="2655250" y="3679575"/>
            <a:ext cx="393300" cy="29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3" name="Google Shape;1293;p28"/>
          <p:cNvSpPr/>
          <p:nvPr/>
        </p:nvSpPr>
        <p:spPr>
          <a:xfrm>
            <a:off x="7283400" y="2503500"/>
            <a:ext cx="1546800" cy="344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4" name="Google Shape;1294;p28"/>
          <p:cNvSpPr/>
          <p:nvPr/>
        </p:nvSpPr>
        <p:spPr>
          <a:xfrm>
            <a:off x="2452875" y="2403475"/>
            <a:ext cx="393300" cy="29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295" name="Google Shape;1295;p28"/>
          <p:cNvSpPr/>
          <p:nvPr/>
        </p:nvSpPr>
        <p:spPr>
          <a:xfrm>
            <a:off x="7213150" y="2861300"/>
            <a:ext cx="1617000" cy="344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296" name="Google Shape;1296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83342" y="4798509"/>
            <a:ext cx="316225" cy="24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7" name="Google Shape;1297;p28"/>
          <p:cNvCxnSpPr>
            <a:stCxn id="1252" idx="0"/>
            <a:endCxn id="1273" idx="2"/>
          </p:cNvCxnSpPr>
          <p:nvPr/>
        </p:nvCxnSpPr>
        <p:spPr>
          <a:xfrm rot="10800000">
            <a:off x="2804250" y="2830575"/>
            <a:ext cx="2925900" cy="117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9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(Ideal Solution)</a:t>
            </a:r>
            <a:endParaRPr/>
          </a:p>
        </p:txBody>
      </p:sp>
      <p:sp>
        <p:nvSpPr>
          <p:cNvPr id="1303" name="Google Shape;1303;p29"/>
          <p:cNvSpPr txBox="1"/>
          <p:nvPr>
            <p:ph idx="1" type="body"/>
          </p:nvPr>
        </p:nvSpPr>
        <p:spPr>
          <a:xfrm>
            <a:off x="311700" y="863550"/>
            <a:ext cx="85206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Ideally, the model learns W</a:t>
            </a:r>
            <a:r>
              <a:rPr baseline="-25000" lang="en">
                <a:solidFill>
                  <a:schemeClr val="dk1"/>
                </a:solidFill>
              </a:rPr>
              <a:t>Q</a:t>
            </a:r>
            <a:r>
              <a:rPr lang="en">
                <a:solidFill>
                  <a:schemeClr val="dk1"/>
                </a:solidFill>
              </a:rPr>
              <a:t>, W</a:t>
            </a:r>
            <a:r>
              <a:rPr baseline="-25000" lang="en">
                <a:solidFill>
                  <a:schemeClr val="dk1"/>
                </a:solidFill>
              </a:rPr>
              <a:t>K</a:t>
            </a:r>
            <a:r>
              <a:rPr lang="en">
                <a:solidFill>
                  <a:schemeClr val="dk1"/>
                </a:solidFill>
              </a:rPr>
              <a:t> such that </a:t>
            </a:r>
            <a:r>
              <a:rPr b="1" lang="en">
                <a:solidFill>
                  <a:schemeClr val="dk1"/>
                </a:solidFill>
              </a:rPr>
              <a:t>q, k</a:t>
            </a:r>
            <a:r>
              <a:rPr lang="en">
                <a:solidFill>
                  <a:schemeClr val="dk1"/>
                </a:solidFill>
              </a:rPr>
              <a:t> are aligned when both </a:t>
            </a:r>
            <a:r>
              <a:rPr b="1" lang="en">
                <a:solidFill>
                  <a:schemeClr val="dk1"/>
                </a:solidFill>
              </a:rPr>
              <a:t>z</a:t>
            </a:r>
            <a:r>
              <a:rPr b="1" baseline="-25000" lang="en">
                <a:solidFill>
                  <a:schemeClr val="dk1"/>
                </a:solidFill>
              </a:rPr>
              <a:t>1</a:t>
            </a:r>
            <a:r>
              <a:rPr b="1" lang="en">
                <a:solidFill>
                  <a:schemeClr val="dk1"/>
                </a:solidFill>
              </a:rPr>
              <a:t>, z</a:t>
            </a:r>
            <a:r>
              <a:rPr b="1"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 match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04" name="Google Shape;13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307" y="4797002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5" name="Google Shape;1305;p29"/>
          <p:cNvGrpSpPr/>
          <p:nvPr/>
        </p:nvGrpSpPr>
        <p:grpSpPr>
          <a:xfrm rot="5400000">
            <a:off x="1211782" y="4200672"/>
            <a:ext cx="164519" cy="956707"/>
            <a:chOff x="4489757" y="2725097"/>
            <a:chExt cx="164519" cy="956707"/>
          </a:xfrm>
        </p:grpSpPr>
        <p:grpSp>
          <p:nvGrpSpPr>
            <p:cNvPr id="1306" name="Google Shape;1306;p29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307" name="Google Shape;1307;p29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08" name="Google Shape;1308;p29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09" name="Google Shape;1309;p29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10" name="Google Shape;1310;p29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11" name="Google Shape;1311;p29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12" name="Google Shape;1312;p29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pic>
        <p:nvPicPr>
          <p:cNvPr id="1313" name="Google Shape;13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082" y="4796977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4" name="Google Shape;1314;p29"/>
          <p:cNvGrpSpPr/>
          <p:nvPr/>
        </p:nvGrpSpPr>
        <p:grpSpPr>
          <a:xfrm rot="5400000">
            <a:off x="3129807" y="4200647"/>
            <a:ext cx="164519" cy="956707"/>
            <a:chOff x="4489757" y="2725097"/>
            <a:chExt cx="164519" cy="956707"/>
          </a:xfrm>
        </p:grpSpPr>
        <p:grpSp>
          <p:nvGrpSpPr>
            <p:cNvPr id="1315" name="Google Shape;1315;p29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316" name="Google Shape;1316;p29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17" name="Google Shape;1317;p29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18" name="Google Shape;1318;p29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19" name="Google Shape;1319;p29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21" name="Google Shape;1321;p29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sp>
        <p:nvSpPr>
          <p:cNvPr id="1322" name="Google Shape;1322;p29"/>
          <p:cNvSpPr/>
          <p:nvPr/>
        </p:nvSpPr>
        <p:spPr>
          <a:xfrm>
            <a:off x="4398050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29"/>
          <p:cNvSpPr/>
          <p:nvPr/>
        </p:nvSpPr>
        <p:spPr>
          <a:xfrm>
            <a:off x="4560975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29"/>
          <p:cNvSpPr/>
          <p:nvPr/>
        </p:nvSpPr>
        <p:spPr>
          <a:xfrm>
            <a:off x="4723900" y="4629950"/>
            <a:ext cx="115800" cy="98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5" name="Google Shape;13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157" y="4796990"/>
            <a:ext cx="279500" cy="1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6" name="Google Shape;1326;p29"/>
          <p:cNvGrpSpPr/>
          <p:nvPr/>
        </p:nvGrpSpPr>
        <p:grpSpPr>
          <a:xfrm rot="5400000">
            <a:off x="6072882" y="4200660"/>
            <a:ext cx="164519" cy="956707"/>
            <a:chOff x="4489757" y="2725097"/>
            <a:chExt cx="164519" cy="956707"/>
          </a:xfrm>
        </p:grpSpPr>
        <p:grpSp>
          <p:nvGrpSpPr>
            <p:cNvPr id="1327" name="Google Shape;1327;p29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328" name="Google Shape;1328;p29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33" name="Google Shape;1333;p29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grpSp>
        <p:nvGrpSpPr>
          <p:cNvPr id="1334" name="Google Shape;1334;p29"/>
          <p:cNvGrpSpPr/>
          <p:nvPr/>
        </p:nvGrpSpPr>
        <p:grpSpPr>
          <a:xfrm rot="5400000">
            <a:off x="7855582" y="4200672"/>
            <a:ext cx="164519" cy="956707"/>
            <a:chOff x="4489757" y="2725097"/>
            <a:chExt cx="164519" cy="956707"/>
          </a:xfrm>
        </p:grpSpPr>
        <p:grpSp>
          <p:nvGrpSpPr>
            <p:cNvPr id="1335" name="Google Shape;1335;p29"/>
            <p:cNvGrpSpPr/>
            <p:nvPr/>
          </p:nvGrpSpPr>
          <p:grpSpPr>
            <a:xfrm>
              <a:off x="4489757" y="2725097"/>
              <a:ext cx="164519" cy="797410"/>
              <a:chOff x="1385075" y="1506056"/>
              <a:chExt cx="125100" cy="632013"/>
            </a:xfrm>
          </p:grpSpPr>
          <p:sp>
            <p:nvSpPr>
              <p:cNvPr id="1336" name="Google Shape;1336;p29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7" name="Google Shape;1337;p29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8" name="Google Shape;1338;p29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39" name="Google Shape;1339;p29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40" name="Google Shape;1340;p29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41" name="Google Shape;1341;p29"/>
            <p:cNvSpPr/>
            <p:nvPr/>
          </p:nvSpPr>
          <p:spPr>
            <a:xfrm>
              <a:off x="4489807" y="3522505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</p:grpSp>
      <p:cxnSp>
        <p:nvCxnSpPr>
          <p:cNvPr id="1342" name="Google Shape;1342;p29"/>
          <p:cNvCxnSpPr>
            <a:stCxn id="1343" idx="0"/>
            <a:endCxn id="1344" idx="2"/>
          </p:cNvCxnSpPr>
          <p:nvPr/>
        </p:nvCxnSpPr>
        <p:spPr>
          <a:xfrm flipH="1" rot="10800000">
            <a:off x="7940256" y="4168575"/>
            <a:ext cx="24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345" name="Google Shape;1345;p29"/>
          <p:cNvGrpSpPr/>
          <p:nvPr/>
        </p:nvGrpSpPr>
        <p:grpSpPr>
          <a:xfrm>
            <a:off x="7615894" y="4002550"/>
            <a:ext cx="648531" cy="165900"/>
            <a:chOff x="7099544" y="4002550"/>
            <a:chExt cx="648531" cy="165900"/>
          </a:xfrm>
        </p:grpSpPr>
        <p:grpSp>
          <p:nvGrpSpPr>
            <p:cNvPr id="1346" name="Google Shape;1346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47" name="Google Shape;1347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48" name="Google Shape;1348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49" name="Google Shape;1349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50" name="Google Shape;1350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F4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44" name="Google Shape;1344;p29"/>
            <p:cNvSpPr/>
            <p:nvPr/>
          </p:nvSpPr>
          <p:spPr>
            <a:xfrm>
              <a:off x="7104275" y="4002550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351" name="Google Shape;1351;p29"/>
          <p:cNvGrpSpPr/>
          <p:nvPr/>
        </p:nvGrpSpPr>
        <p:grpSpPr>
          <a:xfrm>
            <a:off x="1377381" y="4001975"/>
            <a:ext cx="644981" cy="165900"/>
            <a:chOff x="7099544" y="4003175"/>
            <a:chExt cx="644981" cy="165900"/>
          </a:xfrm>
        </p:grpSpPr>
        <p:grpSp>
          <p:nvGrpSpPr>
            <p:cNvPr id="1352" name="Google Shape;1352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53" name="Google Shape;1353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54" name="Google Shape;1354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55" name="Google Shape;1355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56" name="Google Shape;1356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57" name="Google Shape;1357;p29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358" name="Google Shape;1358;p29"/>
          <p:cNvGrpSpPr/>
          <p:nvPr/>
        </p:nvGrpSpPr>
        <p:grpSpPr>
          <a:xfrm>
            <a:off x="3379594" y="4002675"/>
            <a:ext cx="644981" cy="165900"/>
            <a:chOff x="7099544" y="4003175"/>
            <a:chExt cx="644981" cy="165900"/>
          </a:xfrm>
        </p:grpSpPr>
        <p:grpSp>
          <p:nvGrpSpPr>
            <p:cNvPr id="1359" name="Google Shape;1359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60" name="Google Shape;1360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61" name="Google Shape;1361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62" name="Google Shape;1362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63" name="Google Shape;1363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64" name="Google Shape;1364;p29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365" name="Google Shape;1365;p29"/>
          <p:cNvGrpSpPr/>
          <p:nvPr/>
        </p:nvGrpSpPr>
        <p:grpSpPr>
          <a:xfrm>
            <a:off x="6256719" y="4002000"/>
            <a:ext cx="644981" cy="165900"/>
            <a:chOff x="7099544" y="4003175"/>
            <a:chExt cx="644981" cy="165900"/>
          </a:xfrm>
        </p:grpSpPr>
        <p:grpSp>
          <p:nvGrpSpPr>
            <p:cNvPr id="1366" name="Google Shape;1366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67" name="Google Shape;1367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68" name="Google Shape;1368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69" name="Google Shape;1369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70" name="Google Shape;1370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71" name="Google Shape;1371;p29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cxnSp>
        <p:nvCxnSpPr>
          <p:cNvPr id="1372" name="Google Shape;1372;p29"/>
          <p:cNvCxnSpPr>
            <a:stCxn id="1373" idx="0"/>
            <a:endCxn id="1364" idx="2"/>
          </p:cNvCxnSpPr>
          <p:nvPr/>
        </p:nvCxnSpPr>
        <p:spPr>
          <a:xfrm flipH="1" rot="10800000">
            <a:off x="3212081" y="4168538"/>
            <a:ext cx="4905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4" name="Google Shape;1374;p29"/>
          <p:cNvCxnSpPr>
            <a:stCxn id="1375" idx="0"/>
            <a:endCxn id="1357" idx="2"/>
          </p:cNvCxnSpPr>
          <p:nvPr/>
        </p:nvCxnSpPr>
        <p:spPr>
          <a:xfrm flipH="1" rot="10800000">
            <a:off x="1294056" y="4167963"/>
            <a:ext cx="4065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6" name="Google Shape;1376;p29"/>
          <p:cNvCxnSpPr>
            <a:stCxn id="1377" idx="0"/>
            <a:endCxn id="1371" idx="2"/>
          </p:cNvCxnSpPr>
          <p:nvPr/>
        </p:nvCxnSpPr>
        <p:spPr>
          <a:xfrm flipH="1" rot="10800000">
            <a:off x="6158481" y="4167975"/>
            <a:ext cx="4212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7" name="Google Shape;1377;p29"/>
          <p:cNvSpPr/>
          <p:nvPr/>
        </p:nvSpPr>
        <p:spPr>
          <a:xfrm>
            <a:off x="5683581" y="4596075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373" name="Google Shape;1373;p29"/>
          <p:cNvSpPr/>
          <p:nvPr/>
        </p:nvSpPr>
        <p:spPr>
          <a:xfrm>
            <a:off x="2737181" y="4596038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375" name="Google Shape;1375;p29"/>
          <p:cNvSpPr/>
          <p:nvPr/>
        </p:nvSpPr>
        <p:spPr>
          <a:xfrm>
            <a:off x="819156" y="4596063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378" name="Google Shape;13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450" y="3293166"/>
            <a:ext cx="1903500" cy="41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155" y="3757100"/>
            <a:ext cx="953383" cy="164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9"/>
          <p:cNvGrpSpPr/>
          <p:nvPr/>
        </p:nvGrpSpPr>
        <p:grpSpPr>
          <a:xfrm>
            <a:off x="5408244" y="4002675"/>
            <a:ext cx="643912" cy="165900"/>
            <a:chOff x="7099544" y="4003175"/>
            <a:chExt cx="643912" cy="165900"/>
          </a:xfrm>
        </p:grpSpPr>
        <p:grpSp>
          <p:nvGrpSpPr>
            <p:cNvPr id="1381" name="Google Shape;1381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82" name="Google Shape;1382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85" name="Google Shape;1385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86" name="Google Shape;1386;p29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387" name="Google Shape;1387;p29"/>
          <p:cNvGrpSpPr/>
          <p:nvPr/>
        </p:nvGrpSpPr>
        <p:grpSpPr>
          <a:xfrm>
            <a:off x="2452869" y="3984850"/>
            <a:ext cx="643912" cy="165900"/>
            <a:chOff x="7099544" y="4003175"/>
            <a:chExt cx="643912" cy="165900"/>
          </a:xfrm>
        </p:grpSpPr>
        <p:grpSp>
          <p:nvGrpSpPr>
            <p:cNvPr id="1388" name="Google Shape;1388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89" name="Google Shape;1389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0" name="Google Shape;1390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1" name="Google Shape;1391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2" name="Google Shape;1392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393" name="Google Shape;1393;p29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394" name="Google Shape;1394;p29"/>
          <p:cNvGrpSpPr/>
          <p:nvPr/>
        </p:nvGrpSpPr>
        <p:grpSpPr>
          <a:xfrm>
            <a:off x="578894" y="4002000"/>
            <a:ext cx="643912" cy="165900"/>
            <a:chOff x="7099544" y="4003175"/>
            <a:chExt cx="643912" cy="165900"/>
          </a:xfrm>
        </p:grpSpPr>
        <p:grpSp>
          <p:nvGrpSpPr>
            <p:cNvPr id="1395" name="Google Shape;1395;p29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396" name="Google Shape;1396;p29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7" name="Google Shape;1397;p29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8" name="Google Shape;1398;p29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399" name="Google Shape;1399;p29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D9EAD3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400" name="Google Shape;1400;p29"/>
            <p:cNvSpPr/>
            <p:nvPr/>
          </p:nvSpPr>
          <p:spPr>
            <a:xfrm>
              <a:off x="7099550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cxnSp>
        <p:nvCxnSpPr>
          <p:cNvPr id="1401" name="Google Shape;1401;p29"/>
          <p:cNvCxnSpPr>
            <a:stCxn id="1375" idx="0"/>
            <a:endCxn id="1400" idx="2"/>
          </p:cNvCxnSpPr>
          <p:nvPr/>
        </p:nvCxnSpPr>
        <p:spPr>
          <a:xfrm rot="10800000">
            <a:off x="900756" y="4167963"/>
            <a:ext cx="393300" cy="428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2" name="Google Shape;1402;p29"/>
          <p:cNvCxnSpPr>
            <a:stCxn id="1373" idx="0"/>
            <a:endCxn id="1393" idx="2"/>
          </p:cNvCxnSpPr>
          <p:nvPr/>
        </p:nvCxnSpPr>
        <p:spPr>
          <a:xfrm rot="10800000">
            <a:off x="2774681" y="4150838"/>
            <a:ext cx="437400" cy="44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3" name="Google Shape;1403;p29"/>
          <p:cNvCxnSpPr>
            <a:stCxn id="1377" idx="0"/>
            <a:endCxn id="1386" idx="2"/>
          </p:cNvCxnSpPr>
          <p:nvPr/>
        </p:nvCxnSpPr>
        <p:spPr>
          <a:xfrm rot="10800000">
            <a:off x="5730081" y="4168575"/>
            <a:ext cx="428400" cy="42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404" name="Google Shape;1404;p29"/>
          <p:cNvGrpSpPr/>
          <p:nvPr/>
        </p:nvGrpSpPr>
        <p:grpSpPr>
          <a:xfrm>
            <a:off x="3340063" y="3716925"/>
            <a:ext cx="1029000" cy="220200"/>
            <a:chOff x="3142000" y="3764525"/>
            <a:chExt cx="1029000" cy="220200"/>
          </a:xfrm>
        </p:grpSpPr>
        <p:sp>
          <p:nvSpPr>
            <p:cNvPr id="1405" name="Google Shape;1405;p29"/>
            <p:cNvSpPr/>
            <p:nvPr/>
          </p:nvSpPr>
          <p:spPr>
            <a:xfrm>
              <a:off x="3142000" y="3764525"/>
              <a:ext cx="1029000" cy="22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pic>
          <p:nvPicPr>
            <p:cNvPr id="1406" name="Google Shape;140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1320" y="3803125"/>
              <a:ext cx="953383" cy="16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7" name="Google Shape;140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3373" y="2271410"/>
            <a:ext cx="1342000" cy="5591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8" name="Google Shape;1408;p29"/>
          <p:cNvCxnSpPr>
            <a:stCxn id="1400" idx="0"/>
            <a:endCxn id="1407" idx="2"/>
          </p:cNvCxnSpPr>
          <p:nvPr/>
        </p:nvCxnSpPr>
        <p:spPr>
          <a:xfrm flipH="1" rot="10800000">
            <a:off x="900800" y="2830500"/>
            <a:ext cx="1903500" cy="117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9" name="Google Shape;1409;p29"/>
          <p:cNvCxnSpPr>
            <a:stCxn id="1393" idx="0"/>
            <a:endCxn id="1407" idx="2"/>
          </p:cNvCxnSpPr>
          <p:nvPr/>
        </p:nvCxnSpPr>
        <p:spPr>
          <a:xfrm flipH="1" rot="10800000">
            <a:off x="2774775" y="2830450"/>
            <a:ext cx="29700" cy="115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410" name="Google Shape;1410;p29"/>
          <p:cNvGrpSpPr/>
          <p:nvPr/>
        </p:nvGrpSpPr>
        <p:grpSpPr>
          <a:xfrm>
            <a:off x="2232738" y="3716925"/>
            <a:ext cx="1029000" cy="220200"/>
            <a:chOff x="2232738" y="3716925"/>
            <a:chExt cx="1029000" cy="220200"/>
          </a:xfrm>
        </p:grpSpPr>
        <p:sp>
          <p:nvSpPr>
            <p:cNvPr id="1411" name="Google Shape;1411;p29"/>
            <p:cNvSpPr/>
            <p:nvPr/>
          </p:nvSpPr>
          <p:spPr>
            <a:xfrm>
              <a:off x="2232738" y="3716925"/>
              <a:ext cx="1029000" cy="22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pic>
          <p:nvPicPr>
            <p:cNvPr id="1412" name="Google Shape;1412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51863" y="3757100"/>
              <a:ext cx="960217" cy="164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3" name="Google Shape;1343;p29"/>
          <p:cNvSpPr/>
          <p:nvPr/>
        </p:nvSpPr>
        <p:spPr>
          <a:xfrm>
            <a:off x="7465356" y="4596075"/>
            <a:ext cx="9498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1413" name="Google Shape;1413;p29"/>
          <p:cNvGrpSpPr/>
          <p:nvPr/>
        </p:nvGrpSpPr>
        <p:grpSpPr>
          <a:xfrm>
            <a:off x="7251563" y="1887499"/>
            <a:ext cx="1546725" cy="1327009"/>
            <a:chOff x="7221900" y="1503436"/>
            <a:chExt cx="1546725" cy="1327009"/>
          </a:xfrm>
        </p:grpSpPr>
        <p:pic>
          <p:nvPicPr>
            <p:cNvPr id="1414" name="Google Shape;1414;p29"/>
            <p:cNvPicPr preferRelativeResize="0"/>
            <p:nvPr/>
          </p:nvPicPr>
          <p:blipFill rotWithShape="1">
            <a:blip r:embed="rId9">
              <a:alphaModFix/>
            </a:blip>
            <a:srcRect b="0" l="0" r="0" t="49796"/>
            <a:stretch/>
          </p:blipFill>
          <p:spPr>
            <a:xfrm>
              <a:off x="7221900" y="2178445"/>
              <a:ext cx="1546725" cy="6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5" name="Google Shape;1415;p29"/>
            <p:cNvPicPr preferRelativeResize="0"/>
            <p:nvPr/>
          </p:nvPicPr>
          <p:blipFill rotWithShape="1">
            <a:blip r:embed="rId9">
              <a:alphaModFix/>
            </a:blip>
            <a:srcRect b="49841" l="0" r="0" t="22071"/>
            <a:stretch/>
          </p:blipFill>
          <p:spPr>
            <a:xfrm>
              <a:off x="7221900" y="1503436"/>
              <a:ext cx="1546725" cy="36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6" name="Google Shape;1416;p29"/>
            <p:cNvPicPr preferRelativeResize="0"/>
            <p:nvPr/>
          </p:nvPicPr>
          <p:blipFill rotWithShape="1">
            <a:blip r:embed="rId9">
              <a:alphaModFix/>
            </a:blip>
            <a:srcRect b="77291" l="0" r="0" t="0"/>
            <a:stretch/>
          </p:blipFill>
          <p:spPr>
            <a:xfrm>
              <a:off x="7221900" y="1897738"/>
              <a:ext cx="1546725" cy="294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7" name="Google Shape;141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83342" y="4798509"/>
            <a:ext cx="316225" cy="24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p29"/>
          <p:cNvCxnSpPr>
            <a:stCxn id="1386" idx="0"/>
            <a:endCxn id="1407" idx="2"/>
          </p:cNvCxnSpPr>
          <p:nvPr/>
        </p:nvCxnSpPr>
        <p:spPr>
          <a:xfrm rot="10800000">
            <a:off x="2804250" y="2830575"/>
            <a:ext cx="2925900" cy="117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9" name="Google Shape;1419;p29"/>
          <p:cNvSpPr txBox="1"/>
          <p:nvPr>
            <p:ph idx="1" type="body"/>
          </p:nvPr>
        </p:nvSpPr>
        <p:spPr>
          <a:xfrm>
            <a:off x="311700" y="1168350"/>
            <a:ext cx="85206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 W</a:t>
            </a:r>
            <a:r>
              <a:rPr baseline="-25000" lang="en">
                <a:solidFill>
                  <a:schemeClr val="dk1"/>
                </a:solidFill>
              </a:rPr>
              <a:t>V</a:t>
            </a:r>
            <a:r>
              <a:rPr lang="en">
                <a:solidFill>
                  <a:schemeClr val="dk1"/>
                </a:solidFill>
              </a:rPr>
              <a:t>, W</a:t>
            </a:r>
            <a:r>
              <a:rPr baseline="-25000" lang="en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 to decode payload information (y)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20" name="Google Shape;1420;p29"/>
          <p:cNvSpPr txBox="1"/>
          <p:nvPr>
            <p:ph idx="1" type="body"/>
          </p:nvPr>
        </p:nvSpPr>
        <p:spPr>
          <a:xfrm>
            <a:off x="311700" y="1473150"/>
            <a:ext cx="85206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As it turns out, the model easily learns this solution and reaches 100% accuracy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421" name="Google Shape;1421;p29"/>
          <p:cNvGrpSpPr/>
          <p:nvPr/>
        </p:nvGrpSpPr>
        <p:grpSpPr>
          <a:xfrm>
            <a:off x="1274825" y="1887500"/>
            <a:ext cx="7555375" cy="2676475"/>
            <a:chOff x="1274825" y="1887500"/>
            <a:chExt cx="7555375" cy="2676475"/>
          </a:xfrm>
        </p:grpSpPr>
        <p:sp>
          <p:nvSpPr>
            <p:cNvPr id="1422" name="Google Shape;1422;p29"/>
            <p:cNvSpPr/>
            <p:nvPr/>
          </p:nvSpPr>
          <p:spPr>
            <a:xfrm>
              <a:off x="7283400" y="1887500"/>
              <a:ext cx="1546800" cy="306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6158475" y="3735150"/>
              <a:ext cx="879600" cy="825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3275525" y="3738075"/>
              <a:ext cx="1122600" cy="825900"/>
            </a:xfrm>
            <a:prstGeom prst="roundRect">
              <a:avLst>
                <a:gd fmla="val 11669" name="adj"/>
              </a:avLst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1274825" y="3735150"/>
              <a:ext cx="879600" cy="825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7283400" y="2222288"/>
              <a:ext cx="1546800" cy="344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E8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7377900" y="3733075"/>
              <a:ext cx="1122600" cy="7971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E8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428" name="Google Shape;1428;p29"/>
          <p:cNvGrpSpPr/>
          <p:nvPr/>
        </p:nvGrpSpPr>
        <p:grpSpPr>
          <a:xfrm>
            <a:off x="489050" y="2222275"/>
            <a:ext cx="8341150" cy="2341825"/>
            <a:chOff x="489050" y="2222275"/>
            <a:chExt cx="8341150" cy="2341825"/>
          </a:xfrm>
        </p:grpSpPr>
        <p:sp>
          <p:nvSpPr>
            <p:cNvPr id="1429" name="Google Shape;1429;p29"/>
            <p:cNvSpPr/>
            <p:nvPr/>
          </p:nvSpPr>
          <p:spPr>
            <a:xfrm>
              <a:off x="7283400" y="2579700"/>
              <a:ext cx="1546800" cy="344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7213150" y="2937500"/>
              <a:ext cx="1617000" cy="344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489050" y="3757100"/>
              <a:ext cx="785700" cy="807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2224375" y="3682125"/>
              <a:ext cx="1029000" cy="881700"/>
            </a:xfrm>
            <a:prstGeom prst="roundRect">
              <a:avLst>
                <a:gd fmla="val 12646" name="adj"/>
              </a:avLst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5350025" y="3719475"/>
              <a:ext cx="785700" cy="84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2022375" y="2222275"/>
              <a:ext cx="1617000" cy="639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30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440" name="Google Shape;1440;p30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Toy Task / Model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>
                <a:solidFill>
                  <a:schemeClr val="dk1"/>
                </a:solidFill>
              </a:rPr>
              <a:t>Method: Contrastive Covariance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Results on Large Language Models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41" name="Google Shape;1441;p30"/>
          <p:cNvSpPr/>
          <p:nvPr/>
        </p:nvSpPr>
        <p:spPr>
          <a:xfrm>
            <a:off x="1048950" y="2302875"/>
            <a:ext cx="7089600" cy="1157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Can we recover the subspace in QK-space in which latent variables</a:t>
            </a:r>
            <a:r>
              <a:rPr b="1"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z</a:t>
            </a:r>
            <a:r>
              <a:rPr b="1" baseline="-25000"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1</a:t>
            </a:r>
            <a:r>
              <a:rPr b="1"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, z</a:t>
            </a:r>
            <a:r>
              <a:rPr b="1" baseline="-25000"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b="1"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rPr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are embedded?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Contrastive Covariance Method</a:t>
            </a:r>
            <a:endParaRPr/>
          </a:p>
        </p:txBody>
      </p:sp>
      <p:sp>
        <p:nvSpPr>
          <p:cNvPr id="1447" name="Google Shape;1447;p31"/>
          <p:cNvSpPr txBox="1"/>
          <p:nvPr>
            <p:ph idx="1" type="body"/>
          </p:nvPr>
        </p:nvSpPr>
        <p:spPr>
          <a:xfrm>
            <a:off x="311700" y="863550"/>
            <a:ext cx="85206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 latent variable (i.e., </a:t>
            </a:r>
            <a:r>
              <a:rPr b="1" lang="en"/>
              <a:t>z</a:t>
            </a:r>
            <a:r>
              <a:rPr b="1" baseline="-25000" lang="en"/>
              <a:t>1</a:t>
            </a:r>
            <a:r>
              <a:rPr lang="en"/>
              <a:t>), define “positive” and “negative” covariance</a:t>
            </a:r>
            <a:endParaRPr/>
          </a:p>
        </p:txBody>
      </p:sp>
      <p:pic>
        <p:nvPicPr>
          <p:cNvPr id="1448" name="Google Shape;14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51979"/>
            <a:ext cx="2106902" cy="3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023" y="2460054"/>
            <a:ext cx="2106888" cy="3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31"/>
          <p:cNvSpPr/>
          <p:nvPr/>
        </p:nvSpPr>
        <p:spPr>
          <a:xfrm>
            <a:off x="3178600" y="3019258"/>
            <a:ext cx="1199400" cy="507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Google Shape;1451;p31"/>
          <p:cNvSpPr/>
          <p:nvPr/>
        </p:nvSpPr>
        <p:spPr>
          <a:xfrm>
            <a:off x="7844600" y="3020008"/>
            <a:ext cx="1199400" cy="507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2" name="Google Shape;1452;p31"/>
          <p:cNvPicPr preferRelativeResize="0"/>
          <p:nvPr/>
        </p:nvPicPr>
        <p:blipFill rotWithShape="1">
          <a:blip r:embed="rId5">
            <a:alphaModFix/>
          </a:blip>
          <a:srcRect b="65623" l="0" r="44311" t="0"/>
          <a:stretch/>
        </p:blipFill>
        <p:spPr>
          <a:xfrm>
            <a:off x="1771175" y="3799300"/>
            <a:ext cx="560164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31"/>
          <p:cNvSpPr txBox="1"/>
          <p:nvPr>
            <p:ph idx="1" type="body"/>
          </p:nvPr>
        </p:nvSpPr>
        <p:spPr>
          <a:xfrm>
            <a:off x="311700" y="1168350"/>
            <a:ext cx="85206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their difference (a.k.a. Contrastive covariance)</a:t>
            </a:r>
            <a:endParaRPr/>
          </a:p>
        </p:txBody>
      </p:sp>
      <p:sp>
        <p:nvSpPr>
          <p:cNvPr id="1454" name="Google Shape;1454;p31"/>
          <p:cNvSpPr txBox="1"/>
          <p:nvPr>
            <p:ph idx="1" type="body"/>
          </p:nvPr>
        </p:nvSpPr>
        <p:spPr>
          <a:xfrm>
            <a:off x="311700" y="1487445"/>
            <a:ext cx="8520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SVD</a:t>
            </a:r>
            <a:endParaRPr/>
          </a:p>
        </p:txBody>
      </p:sp>
      <p:pic>
        <p:nvPicPr>
          <p:cNvPr id="1455" name="Google Shape;14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7425" y="4517650"/>
            <a:ext cx="4109151" cy="5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7426" y="2435832"/>
            <a:ext cx="1688548" cy="27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9939" y="2443907"/>
            <a:ext cx="1688548" cy="2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458" name="Google Shape;1458;p31"/>
          <p:cNvSpPr txBox="1"/>
          <p:nvPr>
            <p:ph idx="1" type="body"/>
          </p:nvPr>
        </p:nvSpPr>
        <p:spPr>
          <a:xfrm>
            <a:off x="311700" y="1792245"/>
            <a:ext cx="8520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 for </a:t>
            </a:r>
            <a:r>
              <a:rPr b="1" lang="en"/>
              <a:t>z</a:t>
            </a:r>
            <a:r>
              <a:rPr b="1" baseline="-25000" lang="en"/>
              <a:t>2</a:t>
            </a:r>
            <a:endParaRPr b="1"/>
          </a:p>
        </p:txBody>
      </p:sp>
      <p:pic>
        <p:nvPicPr>
          <p:cNvPr id="1459" name="Google Shape;145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875" y="3061563"/>
            <a:ext cx="4138701" cy="3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0541" y="3065613"/>
            <a:ext cx="4216384" cy="3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31"/>
          <p:cNvSpPr/>
          <p:nvPr/>
        </p:nvSpPr>
        <p:spPr>
          <a:xfrm>
            <a:off x="1735975" y="3020008"/>
            <a:ext cx="1370400" cy="507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6440325" y="3020008"/>
            <a:ext cx="1370400" cy="507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32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Contrastive Covariance Method</a:t>
            </a:r>
            <a:endParaRPr/>
          </a:p>
        </p:txBody>
      </p:sp>
      <p:sp>
        <p:nvSpPr>
          <p:cNvPr id="1468" name="Google Shape;1468;p32"/>
          <p:cNvSpPr txBox="1"/>
          <p:nvPr>
            <p:ph idx="1" type="body"/>
          </p:nvPr>
        </p:nvSpPr>
        <p:spPr>
          <a:xfrm>
            <a:off x="311700" y="2476503"/>
            <a:ext cx="8520600" cy="23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baseline="-25000" lang="en"/>
              <a:t>1</a:t>
            </a:r>
            <a:r>
              <a:rPr lang="en"/>
              <a:t> (Rank of </a:t>
            </a:r>
            <a:r>
              <a:rPr b="1" lang="en"/>
              <a:t>z</a:t>
            </a:r>
            <a:r>
              <a:rPr b="1" baseline="-25000" lang="en"/>
              <a:t>1</a:t>
            </a:r>
            <a:r>
              <a:rPr lang="en"/>
              <a:t>): number of singular values that account for 99% of |</a:t>
            </a:r>
            <a:r>
              <a:rPr b="1" lang="en"/>
              <a:t>ΔC</a:t>
            </a:r>
            <a:r>
              <a:rPr baseline="-25000" lang="en"/>
              <a:t>(</a:t>
            </a:r>
            <a:r>
              <a:rPr b="1" baseline="-25000" lang="en"/>
              <a:t>z1</a:t>
            </a:r>
            <a:r>
              <a:rPr baseline="-25000" lang="en"/>
              <a:t>)</a:t>
            </a:r>
            <a:r>
              <a:rPr lang="en"/>
              <a:t>|</a:t>
            </a:r>
            <a:r>
              <a:rPr b="1" baseline="-25000" lang="en"/>
              <a:t>F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U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query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V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key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 baseline="30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 procedure for </a:t>
            </a:r>
            <a:r>
              <a:rPr b="1" lang="en"/>
              <a:t>z</a:t>
            </a:r>
            <a:r>
              <a:rPr b="1" baseline="-25000" lang="en"/>
              <a:t>2</a:t>
            </a:r>
            <a:endParaRPr b="1"/>
          </a:p>
        </p:txBody>
      </p:sp>
      <p:pic>
        <p:nvPicPr>
          <p:cNvPr id="1469" name="Google Shape;14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650" y="1789775"/>
            <a:ext cx="4109151" cy="5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32"/>
          <p:cNvPicPr preferRelativeResize="0"/>
          <p:nvPr/>
        </p:nvPicPr>
        <p:blipFill rotWithShape="1">
          <a:blip r:embed="rId4">
            <a:alphaModFix/>
          </a:blip>
          <a:srcRect b="65623" l="0" r="44311" t="0"/>
          <a:stretch/>
        </p:blipFill>
        <p:spPr>
          <a:xfrm>
            <a:off x="1771175" y="956100"/>
            <a:ext cx="560164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801" y="1855257"/>
            <a:ext cx="1688548" cy="27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progress on interpretability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7066" l="17604" r="17481" t="7696"/>
          <a:stretch/>
        </p:blipFill>
        <p:spPr>
          <a:xfrm>
            <a:off x="5260137" y="2178700"/>
            <a:ext cx="3700723" cy="252386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5077000" y="4868275"/>
            <a:ext cx="4026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Images from: Tracing the thoughts of a large language model: Anthropic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b="0" l="0" r="0" t="3809"/>
          <a:stretch/>
        </p:blipFill>
        <p:spPr>
          <a:xfrm>
            <a:off x="183146" y="2629401"/>
            <a:ext cx="5091215" cy="20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863550"/>
            <a:ext cx="8520600" cy="27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Recent</a:t>
            </a:r>
            <a:r>
              <a:rPr lang="en">
                <a:solidFill>
                  <a:schemeClr val="dk1"/>
                </a:solidFill>
              </a:rPr>
              <a:t> paradigm: Decompose </a:t>
            </a:r>
            <a:r>
              <a:rPr lang="en">
                <a:solidFill>
                  <a:schemeClr val="dk1"/>
                </a:solidFill>
              </a:rPr>
              <a:t>model</a:t>
            </a:r>
            <a:r>
              <a:rPr lang="en">
                <a:solidFill>
                  <a:schemeClr val="dk1"/>
                </a:solidFill>
              </a:rPr>
              <a:t> into sparse, interpretable components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E.g., activations, MLP blocks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Allows researchers to construct “circuits”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33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Contrastive Covariance Method</a:t>
            </a:r>
            <a:endParaRPr/>
          </a:p>
        </p:txBody>
      </p:sp>
      <p:sp>
        <p:nvSpPr>
          <p:cNvPr id="1477" name="Google Shape;1477;p33"/>
          <p:cNvSpPr txBox="1"/>
          <p:nvPr>
            <p:ph idx="1" type="body"/>
          </p:nvPr>
        </p:nvSpPr>
        <p:spPr>
          <a:xfrm>
            <a:off x="311700" y="2476503"/>
            <a:ext cx="8520600" cy="23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baseline="-25000" lang="en"/>
              <a:t>1</a:t>
            </a:r>
            <a:r>
              <a:rPr lang="en"/>
              <a:t> (Rank of </a:t>
            </a:r>
            <a:r>
              <a:rPr b="1" lang="en"/>
              <a:t>z</a:t>
            </a:r>
            <a:r>
              <a:rPr b="1" baseline="-25000" lang="en"/>
              <a:t>1</a:t>
            </a:r>
            <a:r>
              <a:rPr lang="en"/>
              <a:t>): number of singular values that account for 99% of |</a:t>
            </a:r>
            <a:r>
              <a:rPr b="1" lang="en"/>
              <a:t>ΔC</a:t>
            </a:r>
            <a:r>
              <a:rPr baseline="-25000" lang="en"/>
              <a:t>(</a:t>
            </a:r>
            <a:r>
              <a:rPr b="1" baseline="-25000" lang="en"/>
              <a:t>z1</a:t>
            </a:r>
            <a:r>
              <a:rPr baseline="-25000" lang="en"/>
              <a:t>)</a:t>
            </a:r>
            <a:r>
              <a:rPr lang="en"/>
              <a:t>|</a:t>
            </a:r>
            <a:r>
              <a:rPr b="1" baseline="-25000" lang="en"/>
              <a:t>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U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query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V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key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 baseline="30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 procedure for </a:t>
            </a:r>
            <a:r>
              <a:rPr b="1" lang="en"/>
              <a:t>z</a:t>
            </a:r>
            <a:r>
              <a:rPr b="1" baseline="-25000" lang="en"/>
              <a:t>2</a:t>
            </a:r>
            <a:endParaRPr b="1"/>
          </a:p>
        </p:txBody>
      </p:sp>
      <p:pic>
        <p:nvPicPr>
          <p:cNvPr id="1478" name="Google Shape;14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650" y="1789775"/>
            <a:ext cx="4109151" cy="5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33"/>
          <p:cNvPicPr preferRelativeResize="0"/>
          <p:nvPr/>
        </p:nvPicPr>
        <p:blipFill rotWithShape="1">
          <a:blip r:embed="rId4">
            <a:alphaModFix/>
          </a:blip>
          <a:srcRect b="65623" l="0" r="44311" t="0"/>
          <a:stretch/>
        </p:blipFill>
        <p:spPr>
          <a:xfrm>
            <a:off x="1771175" y="956100"/>
            <a:ext cx="560164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801" y="1855257"/>
            <a:ext cx="1688548" cy="2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33"/>
          <p:cNvSpPr/>
          <p:nvPr/>
        </p:nvSpPr>
        <p:spPr>
          <a:xfrm>
            <a:off x="687075" y="2434450"/>
            <a:ext cx="7617300" cy="50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34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Results</a:t>
            </a:r>
            <a:endParaRPr/>
          </a:p>
        </p:txBody>
      </p:sp>
      <p:sp>
        <p:nvSpPr>
          <p:cNvPr id="1487" name="Google Shape;1487;p34"/>
          <p:cNvSpPr txBox="1"/>
          <p:nvPr>
            <p:ph idx="1" type="body"/>
          </p:nvPr>
        </p:nvSpPr>
        <p:spPr>
          <a:xfrm>
            <a:off x="311700" y="863550"/>
            <a:ext cx="8520600" cy="8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we recover the correct ranks of latent features?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attention head on varying task settings (vary r</a:t>
            </a:r>
            <a:r>
              <a:rPr baseline="-25000" lang="en"/>
              <a:t>1</a:t>
            </a:r>
            <a:r>
              <a:rPr lang="en"/>
              <a:t>, r</a:t>
            </a:r>
            <a:r>
              <a:rPr baseline="-25000" lang="en"/>
              <a:t>2</a:t>
            </a:r>
            <a:r>
              <a:rPr lang="en"/>
              <a:t>)</a:t>
            </a:r>
            <a:endParaRPr/>
          </a:p>
        </p:txBody>
      </p:sp>
      <p:pic>
        <p:nvPicPr>
          <p:cNvPr id="1488" name="Google Shape;14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446" y="1818225"/>
            <a:ext cx="3947100" cy="284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9" name="Google Shape;1489;p34"/>
          <p:cNvGrpSpPr/>
          <p:nvPr/>
        </p:nvGrpSpPr>
        <p:grpSpPr>
          <a:xfrm>
            <a:off x="3243050" y="2171500"/>
            <a:ext cx="1916600" cy="1930800"/>
            <a:chOff x="3243050" y="2171500"/>
            <a:chExt cx="1916600" cy="1930800"/>
          </a:xfrm>
        </p:grpSpPr>
        <p:cxnSp>
          <p:nvCxnSpPr>
            <p:cNvPr id="1490" name="Google Shape;1490;p34"/>
            <p:cNvCxnSpPr/>
            <p:nvPr/>
          </p:nvCxnSpPr>
          <p:spPr>
            <a:xfrm flipH="1">
              <a:off x="3243050" y="2171500"/>
              <a:ext cx="5700" cy="1930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1" name="Google Shape;1491;p34"/>
            <p:cNvCxnSpPr/>
            <p:nvPr/>
          </p:nvCxnSpPr>
          <p:spPr>
            <a:xfrm flipH="1">
              <a:off x="3246125" y="4090625"/>
              <a:ext cx="375000" cy="54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2" name="Google Shape;1492;p34"/>
            <p:cNvCxnSpPr/>
            <p:nvPr/>
          </p:nvCxnSpPr>
          <p:spPr>
            <a:xfrm>
              <a:off x="3615725" y="3707475"/>
              <a:ext cx="2700" cy="388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3" name="Google Shape;1493;p34"/>
            <p:cNvCxnSpPr/>
            <p:nvPr/>
          </p:nvCxnSpPr>
          <p:spPr>
            <a:xfrm>
              <a:off x="3621125" y="3700725"/>
              <a:ext cx="375000" cy="54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4" name="Google Shape;1494;p34"/>
            <p:cNvCxnSpPr/>
            <p:nvPr/>
          </p:nvCxnSpPr>
          <p:spPr>
            <a:xfrm>
              <a:off x="4001575" y="3325650"/>
              <a:ext cx="0" cy="3873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5" name="Google Shape;1495;p34"/>
            <p:cNvCxnSpPr/>
            <p:nvPr/>
          </p:nvCxnSpPr>
          <p:spPr>
            <a:xfrm flipH="1">
              <a:off x="4001650" y="3318900"/>
              <a:ext cx="380400" cy="1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6" name="Google Shape;1496;p34"/>
            <p:cNvCxnSpPr/>
            <p:nvPr/>
          </p:nvCxnSpPr>
          <p:spPr>
            <a:xfrm flipH="1">
              <a:off x="4384725" y="2945200"/>
              <a:ext cx="2700" cy="3792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7" name="Google Shape;1497;p34"/>
            <p:cNvCxnSpPr/>
            <p:nvPr/>
          </p:nvCxnSpPr>
          <p:spPr>
            <a:xfrm>
              <a:off x="4384750" y="2941150"/>
              <a:ext cx="3858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4772600" y="2561325"/>
              <a:ext cx="600" cy="3840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 rot="10800000">
              <a:off x="4774150" y="2559525"/>
              <a:ext cx="385500" cy="1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5154025" y="2179650"/>
              <a:ext cx="0" cy="385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 rot="10800000">
              <a:off x="3246050" y="2177525"/>
              <a:ext cx="1905000" cy="27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02" name="Google Shape;1502;p34"/>
          <p:cNvSpPr/>
          <p:nvPr/>
        </p:nvSpPr>
        <p:spPr>
          <a:xfrm>
            <a:off x="3613900" y="2540000"/>
            <a:ext cx="401700" cy="429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35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Results</a:t>
            </a:r>
            <a:endParaRPr/>
          </a:p>
        </p:txBody>
      </p:sp>
      <p:sp>
        <p:nvSpPr>
          <p:cNvPr id="1508" name="Google Shape;1508;p35"/>
          <p:cNvSpPr txBox="1"/>
          <p:nvPr>
            <p:ph idx="1" type="body"/>
          </p:nvPr>
        </p:nvSpPr>
        <p:spPr>
          <a:xfrm>
            <a:off x="311700" y="2476503"/>
            <a:ext cx="8520600" cy="23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baseline="-25000" lang="en"/>
              <a:t>1</a:t>
            </a:r>
            <a:r>
              <a:rPr lang="en"/>
              <a:t> (Rank of </a:t>
            </a:r>
            <a:r>
              <a:rPr b="1" lang="en"/>
              <a:t>z</a:t>
            </a:r>
            <a:r>
              <a:rPr b="1" baseline="-25000" lang="en"/>
              <a:t>1</a:t>
            </a:r>
            <a:r>
              <a:rPr lang="en"/>
              <a:t>): number of singular values that account for 99% of |</a:t>
            </a:r>
            <a:r>
              <a:rPr b="1" lang="en"/>
              <a:t>ΔC</a:t>
            </a:r>
            <a:r>
              <a:rPr baseline="-25000" lang="en"/>
              <a:t>(</a:t>
            </a:r>
            <a:r>
              <a:rPr b="1" baseline="-25000" lang="en"/>
              <a:t>z1</a:t>
            </a:r>
            <a:r>
              <a:rPr baseline="-25000" lang="en"/>
              <a:t>)</a:t>
            </a:r>
            <a:r>
              <a:rPr lang="en"/>
              <a:t>|</a:t>
            </a:r>
            <a:r>
              <a:rPr b="1" baseline="-25000" lang="en"/>
              <a:t>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U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query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V</a:t>
            </a:r>
            <a:r>
              <a:rPr b="1" baseline="-25000" lang="en"/>
              <a:t>(z1)</a:t>
            </a:r>
            <a:r>
              <a:rPr lang="en"/>
              <a:t>[:r</a:t>
            </a:r>
            <a:r>
              <a:rPr baseline="-25000" lang="en"/>
              <a:t>1</a:t>
            </a:r>
            <a:r>
              <a:rPr lang="en"/>
              <a:t>]: basis in key space that encodes </a:t>
            </a:r>
            <a:r>
              <a:rPr b="1" lang="en"/>
              <a:t>z</a:t>
            </a:r>
            <a:r>
              <a:rPr b="1" baseline="-25000" lang="en"/>
              <a:t>1</a:t>
            </a:r>
            <a:endParaRPr b="1" baseline="30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 procedure for </a:t>
            </a:r>
            <a:r>
              <a:rPr b="1" lang="en"/>
              <a:t>z</a:t>
            </a:r>
            <a:r>
              <a:rPr b="1" baseline="-25000" lang="en"/>
              <a:t>2</a:t>
            </a:r>
            <a:endParaRPr b="1"/>
          </a:p>
        </p:txBody>
      </p:sp>
      <p:pic>
        <p:nvPicPr>
          <p:cNvPr id="1509" name="Google Shape;15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650" y="1789775"/>
            <a:ext cx="4109151" cy="5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35"/>
          <p:cNvPicPr preferRelativeResize="0"/>
          <p:nvPr/>
        </p:nvPicPr>
        <p:blipFill rotWithShape="1">
          <a:blip r:embed="rId4">
            <a:alphaModFix/>
          </a:blip>
          <a:srcRect b="65623" l="0" r="44311" t="0"/>
          <a:stretch/>
        </p:blipFill>
        <p:spPr>
          <a:xfrm>
            <a:off x="1771175" y="956100"/>
            <a:ext cx="560164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801" y="1855257"/>
            <a:ext cx="1688548" cy="2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35"/>
          <p:cNvSpPr/>
          <p:nvPr/>
        </p:nvSpPr>
        <p:spPr>
          <a:xfrm>
            <a:off x="683600" y="2852925"/>
            <a:ext cx="7617300" cy="712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36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Results</a:t>
            </a:r>
            <a:endParaRPr/>
          </a:p>
        </p:txBody>
      </p:sp>
      <p:sp>
        <p:nvSpPr>
          <p:cNvPr id="1518" name="Google Shape;1518;p36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model trained on r</a:t>
            </a:r>
            <a:r>
              <a:rPr baseline="-25000" lang="en"/>
              <a:t>1</a:t>
            </a:r>
            <a:r>
              <a:rPr lang="en"/>
              <a:t> = 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z</a:t>
            </a:r>
            <a:r>
              <a:rPr b="1" baseline="-25000" lang="en"/>
              <a:t>1</a:t>
            </a:r>
            <a:r>
              <a:rPr b="1" lang="en"/>
              <a:t> </a:t>
            </a:r>
            <a:r>
              <a:rPr lang="en"/>
              <a:t>= {±1, </a:t>
            </a:r>
            <a:r>
              <a:rPr lang="en"/>
              <a:t>±1, ±1} – vertices of a cube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query vectors (</a:t>
            </a:r>
            <a:r>
              <a:rPr b="1" lang="en"/>
              <a:t>q</a:t>
            </a:r>
            <a:r>
              <a:rPr lang="en"/>
              <a:t> = </a:t>
            </a:r>
            <a:r>
              <a:rPr b="1" lang="en"/>
              <a:t>W</a:t>
            </a:r>
            <a:r>
              <a:rPr b="1" baseline="-25000" lang="en"/>
              <a:t>Q</a:t>
            </a:r>
            <a:r>
              <a:rPr b="1" lang="en"/>
              <a:t>x</a:t>
            </a:r>
            <a:r>
              <a:rPr b="1" baseline="-25000" lang="en"/>
              <a:t>q</a:t>
            </a:r>
            <a:r>
              <a:rPr b="1" lang="en"/>
              <a:t> </a:t>
            </a:r>
            <a:r>
              <a:rPr lang="en"/>
              <a:t>∈ ℝ</a:t>
            </a:r>
            <a:r>
              <a:rPr baseline="30000" lang="en"/>
              <a:t>d_head</a:t>
            </a:r>
            <a:r>
              <a:rPr lang="en"/>
              <a:t>), key vectors (</a:t>
            </a:r>
            <a:r>
              <a:rPr b="1" lang="en"/>
              <a:t>k = W</a:t>
            </a:r>
            <a:r>
              <a:rPr b="1" baseline="-25000" lang="en"/>
              <a:t>K</a:t>
            </a:r>
            <a:r>
              <a:rPr b="1" lang="en"/>
              <a:t>x</a:t>
            </a:r>
            <a:r>
              <a:rPr b="1" baseline="-25000" lang="en"/>
              <a:t>k</a:t>
            </a:r>
            <a:r>
              <a:rPr lang="en"/>
              <a:t>∈ ℝ</a:t>
            </a:r>
            <a:r>
              <a:rPr baseline="30000" lang="en"/>
              <a:t>d_head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them onto </a:t>
            </a:r>
            <a:r>
              <a:rPr b="1" lang="en"/>
              <a:t>U</a:t>
            </a:r>
            <a:r>
              <a:rPr b="1" baseline="-25000" lang="en"/>
              <a:t>(z1) </a:t>
            </a:r>
            <a:r>
              <a:rPr lang="en"/>
              <a:t>∈ ℝ</a:t>
            </a:r>
            <a:r>
              <a:rPr baseline="30000" lang="en"/>
              <a:t>3</a:t>
            </a:r>
            <a:r>
              <a:rPr lang="en"/>
              <a:t>, </a:t>
            </a:r>
            <a:r>
              <a:rPr b="1" lang="en"/>
              <a:t>V</a:t>
            </a:r>
            <a:r>
              <a:rPr b="1" baseline="-25000" lang="en"/>
              <a:t>(z1)</a:t>
            </a:r>
            <a:r>
              <a:rPr lang="en"/>
              <a:t>∈ ℝ</a:t>
            </a:r>
            <a:r>
              <a:rPr baseline="30000" lang="en"/>
              <a:t>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PCA!</a:t>
            </a:r>
            <a:endParaRPr/>
          </a:p>
        </p:txBody>
      </p:sp>
      <p:pic>
        <p:nvPicPr>
          <p:cNvPr id="1519" name="Google Shape;15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200" y="912000"/>
            <a:ext cx="2832749" cy="3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694" y="957142"/>
            <a:ext cx="1164045" cy="19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2763" y="2228475"/>
            <a:ext cx="3738475" cy="28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37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Results: Causal Interventions</a:t>
            </a:r>
            <a:endParaRPr/>
          </a:p>
        </p:txBody>
      </p:sp>
      <p:grpSp>
        <p:nvGrpSpPr>
          <p:cNvPr id="1527" name="Google Shape;1527;p37"/>
          <p:cNvGrpSpPr/>
          <p:nvPr/>
        </p:nvGrpSpPr>
        <p:grpSpPr>
          <a:xfrm>
            <a:off x="975525" y="886710"/>
            <a:ext cx="4132053" cy="646238"/>
            <a:chOff x="975525" y="886710"/>
            <a:chExt cx="4132053" cy="646238"/>
          </a:xfrm>
        </p:grpSpPr>
        <p:sp>
          <p:nvSpPr>
            <p:cNvPr id="1528" name="Google Shape;1528;p37"/>
            <p:cNvSpPr/>
            <p:nvPr/>
          </p:nvSpPr>
          <p:spPr>
            <a:xfrm>
              <a:off x="975525" y="886710"/>
              <a:ext cx="1188600" cy="636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7"/>
            <p:cNvSpPr/>
            <p:nvPr/>
          </p:nvSpPr>
          <p:spPr>
            <a:xfrm>
              <a:off x="3918978" y="896048"/>
              <a:ext cx="1188600" cy="636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7F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30" name="Google Shape;15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650" y="1572925"/>
            <a:ext cx="2311125" cy="28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37"/>
          <p:cNvSpPr txBox="1"/>
          <p:nvPr>
            <p:ph idx="1" type="body"/>
          </p:nvPr>
        </p:nvSpPr>
        <p:spPr>
          <a:xfrm>
            <a:off x="6326725" y="1843613"/>
            <a:ext cx="2772600" cy="9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        </a:t>
            </a:r>
            <a:r>
              <a:rPr lang="en" sz="1600"/>
              <a:t>encodes </a:t>
            </a:r>
            <a:r>
              <a:rPr b="1" lang="en" sz="1600"/>
              <a:t>z</a:t>
            </a:r>
            <a:r>
              <a:rPr b="1" baseline="-25000" lang="en" sz="1600"/>
              <a:t>1</a:t>
            </a:r>
            <a:r>
              <a:rPr b="1" lang="en" sz="1600"/>
              <a:t> </a:t>
            </a:r>
            <a:r>
              <a:rPr lang="en" sz="1600"/>
              <a:t>(query space)</a:t>
            </a:r>
            <a:endParaRPr sz="16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/>
              <a:t>        </a:t>
            </a:r>
            <a:r>
              <a:rPr lang="en" sz="1600"/>
              <a:t>encodes </a:t>
            </a:r>
            <a:r>
              <a:rPr b="1" lang="en" sz="1600"/>
              <a:t>z</a:t>
            </a:r>
            <a:r>
              <a:rPr b="1" baseline="-25000" lang="en" sz="1600"/>
              <a:t>1</a:t>
            </a:r>
            <a:r>
              <a:rPr b="1" baseline="30000" lang="en" sz="1600"/>
              <a:t> </a:t>
            </a:r>
            <a:r>
              <a:rPr lang="en" sz="1600"/>
              <a:t>(key space)</a:t>
            </a:r>
            <a:endParaRPr sz="1600"/>
          </a:p>
        </p:txBody>
      </p:sp>
      <p:pic>
        <p:nvPicPr>
          <p:cNvPr id="1532" name="Google Shape;153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350" y="3932850"/>
            <a:ext cx="476550" cy="36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6713" y="1894935"/>
            <a:ext cx="413698" cy="317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4" name="Google Shape;1534;p37"/>
          <p:cNvGrpSpPr/>
          <p:nvPr/>
        </p:nvGrpSpPr>
        <p:grpSpPr>
          <a:xfrm>
            <a:off x="1570425" y="2216650"/>
            <a:ext cx="3950150" cy="1015494"/>
            <a:chOff x="1570425" y="2216650"/>
            <a:chExt cx="3950150" cy="1015494"/>
          </a:xfrm>
        </p:grpSpPr>
        <p:grpSp>
          <p:nvGrpSpPr>
            <p:cNvPr id="1535" name="Google Shape;1535;p37"/>
            <p:cNvGrpSpPr/>
            <p:nvPr/>
          </p:nvGrpSpPr>
          <p:grpSpPr>
            <a:xfrm rot="-5400000">
              <a:off x="1799418" y="2907743"/>
              <a:ext cx="164494" cy="482893"/>
              <a:chOff x="1166775" y="1506056"/>
              <a:chExt cx="125100" cy="379156"/>
            </a:xfrm>
          </p:grpSpPr>
          <p:sp>
            <p:nvSpPr>
              <p:cNvPr id="1536" name="Google Shape;1536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37" name="Google Shape;1537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38" name="Google Shape;1538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grpSp>
          <p:nvGrpSpPr>
            <p:cNvPr id="1539" name="Google Shape;1539;p37"/>
            <p:cNvGrpSpPr/>
            <p:nvPr/>
          </p:nvGrpSpPr>
          <p:grpSpPr>
            <a:xfrm rot="-5400000">
              <a:off x="4783818" y="2907743"/>
              <a:ext cx="164494" cy="482893"/>
              <a:chOff x="1166775" y="1506056"/>
              <a:chExt cx="125100" cy="379156"/>
            </a:xfrm>
          </p:grpSpPr>
          <p:sp>
            <p:nvSpPr>
              <p:cNvPr id="1540" name="Google Shape;1540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41" name="Google Shape;1541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42" name="Google Shape;1542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543" name="Google Shape;1543;p37"/>
            <p:cNvSpPr/>
            <p:nvPr/>
          </p:nvSpPr>
          <p:spPr>
            <a:xfrm>
              <a:off x="1640225" y="3066244"/>
              <a:ext cx="4830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544" name="Google Shape;1544;p37"/>
            <p:cNvSpPr/>
            <p:nvPr/>
          </p:nvSpPr>
          <p:spPr>
            <a:xfrm>
              <a:off x="4624563" y="3066244"/>
              <a:ext cx="4830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cxnSp>
          <p:nvCxnSpPr>
            <p:cNvPr id="1545" name="Google Shape;1545;p37"/>
            <p:cNvCxnSpPr>
              <a:stCxn id="1546" idx="2"/>
              <a:endCxn id="1544" idx="0"/>
            </p:cNvCxnSpPr>
            <p:nvPr/>
          </p:nvCxnSpPr>
          <p:spPr>
            <a:xfrm>
              <a:off x="4519825" y="2216650"/>
              <a:ext cx="346200" cy="849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47" name="Google Shape;1547;p37"/>
            <p:cNvCxnSpPr>
              <a:stCxn id="1548" idx="2"/>
              <a:endCxn id="1543" idx="0"/>
            </p:cNvCxnSpPr>
            <p:nvPr/>
          </p:nvCxnSpPr>
          <p:spPr>
            <a:xfrm>
              <a:off x="1570425" y="2217525"/>
              <a:ext cx="311400" cy="848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549" name="Google Shape;1549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3575" y="2361673"/>
              <a:ext cx="797400" cy="365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0" name="Google Shape;1550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23175" y="2389023"/>
              <a:ext cx="797400" cy="3654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1" name="Google Shape;1551;p37"/>
          <p:cNvGrpSpPr/>
          <p:nvPr/>
        </p:nvGrpSpPr>
        <p:grpSpPr>
          <a:xfrm>
            <a:off x="1640150" y="3232144"/>
            <a:ext cx="3467425" cy="531578"/>
            <a:chOff x="1640150" y="3232144"/>
            <a:chExt cx="3467425" cy="531578"/>
          </a:xfrm>
        </p:grpSpPr>
        <p:grpSp>
          <p:nvGrpSpPr>
            <p:cNvPr id="1552" name="Google Shape;1552;p37"/>
            <p:cNvGrpSpPr/>
            <p:nvPr/>
          </p:nvGrpSpPr>
          <p:grpSpPr>
            <a:xfrm rot="-5400000">
              <a:off x="4783768" y="3429121"/>
              <a:ext cx="164494" cy="482893"/>
              <a:chOff x="1166775" y="1506056"/>
              <a:chExt cx="125100" cy="379156"/>
            </a:xfrm>
          </p:grpSpPr>
          <p:sp>
            <p:nvSpPr>
              <p:cNvPr id="1553" name="Google Shape;1553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54" name="Google Shape;1554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55" name="Google Shape;1555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chemeClr val="accent1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556" name="Google Shape;1556;p37"/>
            <p:cNvSpPr/>
            <p:nvPr/>
          </p:nvSpPr>
          <p:spPr>
            <a:xfrm>
              <a:off x="4624575" y="3587622"/>
              <a:ext cx="4830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grpSp>
          <p:nvGrpSpPr>
            <p:cNvPr id="1557" name="Google Shape;1557;p37"/>
            <p:cNvGrpSpPr/>
            <p:nvPr/>
          </p:nvGrpSpPr>
          <p:grpSpPr>
            <a:xfrm rot="-5400000">
              <a:off x="1799406" y="3439321"/>
              <a:ext cx="164494" cy="482893"/>
              <a:chOff x="1166775" y="1506056"/>
              <a:chExt cx="125100" cy="379156"/>
            </a:xfrm>
          </p:grpSpPr>
          <p:sp>
            <p:nvSpPr>
              <p:cNvPr id="1558" name="Google Shape;1558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59" name="Google Shape;1559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60" name="Google Shape;1560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FF7F0E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561" name="Google Shape;1561;p37"/>
            <p:cNvSpPr/>
            <p:nvPr/>
          </p:nvSpPr>
          <p:spPr>
            <a:xfrm>
              <a:off x="1640150" y="3597822"/>
              <a:ext cx="4830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cxnSp>
          <p:nvCxnSpPr>
            <p:cNvPr id="1562" name="Google Shape;1562;p37"/>
            <p:cNvCxnSpPr>
              <a:stCxn id="1544" idx="2"/>
              <a:endCxn id="1561" idx="0"/>
            </p:cNvCxnSpPr>
            <p:nvPr/>
          </p:nvCxnSpPr>
          <p:spPr>
            <a:xfrm flipH="1">
              <a:off x="1881663" y="3232144"/>
              <a:ext cx="2984400" cy="365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63" name="Google Shape;1563;p37"/>
            <p:cNvCxnSpPr>
              <a:stCxn id="1543" idx="2"/>
              <a:endCxn id="1556" idx="0"/>
            </p:cNvCxnSpPr>
            <p:nvPr/>
          </p:nvCxnSpPr>
          <p:spPr>
            <a:xfrm>
              <a:off x="1881725" y="3232144"/>
              <a:ext cx="2984400" cy="355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564" name="Google Shape;1564;p37"/>
          <p:cNvGrpSpPr/>
          <p:nvPr/>
        </p:nvGrpSpPr>
        <p:grpSpPr>
          <a:xfrm>
            <a:off x="1223531" y="4468400"/>
            <a:ext cx="644981" cy="165900"/>
            <a:chOff x="7099544" y="4003175"/>
            <a:chExt cx="644981" cy="165900"/>
          </a:xfrm>
        </p:grpSpPr>
        <p:grpSp>
          <p:nvGrpSpPr>
            <p:cNvPr id="1565" name="Google Shape;1565;p37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566" name="Google Shape;1566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67" name="Google Shape;1567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68" name="Google Shape;1568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69" name="Google Shape;1569;p37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570" name="Google Shape;1570;p37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grpSp>
        <p:nvGrpSpPr>
          <p:cNvPr id="1571" name="Google Shape;1571;p37"/>
          <p:cNvGrpSpPr/>
          <p:nvPr/>
        </p:nvGrpSpPr>
        <p:grpSpPr>
          <a:xfrm>
            <a:off x="4166981" y="4468400"/>
            <a:ext cx="644981" cy="165900"/>
            <a:chOff x="7099544" y="4003175"/>
            <a:chExt cx="644981" cy="165900"/>
          </a:xfrm>
        </p:grpSpPr>
        <p:grpSp>
          <p:nvGrpSpPr>
            <p:cNvPr id="1572" name="Google Shape;1572;p37"/>
            <p:cNvGrpSpPr/>
            <p:nvPr/>
          </p:nvGrpSpPr>
          <p:grpSpPr>
            <a:xfrm rot="-5400000">
              <a:off x="7339253" y="3764164"/>
              <a:ext cx="164494" cy="643912"/>
              <a:chOff x="1166775" y="1506056"/>
              <a:chExt cx="125100" cy="505584"/>
            </a:xfrm>
          </p:grpSpPr>
          <p:sp>
            <p:nvSpPr>
              <p:cNvPr id="1573" name="Google Shape;1573;p37"/>
              <p:cNvSpPr/>
              <p:nvPr/>
            </p:nvSpPr>
            <p:spPr>
              <a:xfrm>
                <a:off x="1166775" y="1506056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74" name="Google Shape;1574;p37"/>
              <p:cNvSpPr/>
              <p:nvPr/>
            </p:nvSpPr>
            <p:spPr>
              <a:xfrm>
                <a:off x="1166775" y="1632484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75" name="Google Shape;1575;p37"/>
              <p:cNvSpPr/>
              <p:nvPr/>
            </p:nvSpPr>
            <p:spPr>
              <a:xfrm>
                <a:off x="1166775" y="1758913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576" name="Google Shape;1576;p37"/>
              <p:cNvSpPr/>
              <p:nvPr/>
            </p:nvSpPr>
            <p:spPr>
              <a:xfrm>
                <a:off x="1166775" y="1885341"/>
                <a:ext cx="125100" cy="126300"/>
              </a:xfrm>
              <a:prstGeom prst="rect">
                <a:avLst/>
              </a:prstGeom>
              <a:solidFill>
                <a:srgbClr val="C9DAF8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475" lIns="96475" spcFirstLastPara="1" rIns="96475" wrap="square" tIns="964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577" name="Google Shape;1577;p37"/>
            <p:cNvSpPr/>
            <p:nvPr/>
          </p:nvSpPr>
          <p:spPr>
            <a:xfrm>
              <a:off x="7100725" y="4003175"/>
              <a:ext cx="643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cxnSp>
        <p:nvCxnSpPr>
          <p:cNvPr id="1578" name="Google Shape;1578;p37"/>
          <p:cNvCxnSpPr>
            <a:stCxn id="1561" idx="2"/>
            <a:endCxn id="1570" idx="0"/>
          </p:cNvCxnSpPr>
          <p:nvPr/>
        </p:nvCxnSpPr>
        <p:spPr>
          <a:xfrm flipH="1">
            <a:off x="1546550" y="3763722"/>
            <a:ext cx="335100" cy="70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9" name="Google Shape;1579;p37"/>
          <p:cNvCxnSpPr>
            <a:stCxn id="1556" idx="2"/>
            <a:endCxn id="1577" idx="0"/>
          </p:cNvCxnSpPr>
          <p:nvPr/>
        </p:nvCxnSpPr>
        <p:spPr>
          <a:xfrm flipH="1">
            <a:off x="4490175" y="3753522"/>
            <a:ext cx="375900" cy="71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80" name="Google Shape;15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300" y="3928109"/>
            <a:ext cx="476547" cy="3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475" y="2307221"/>
            <a:ext cx="408171" cy="31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75" y="4663350"/>
            <a:ext cx="2674659" cy="23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3" name="Google Shape;1583;p37"/>
          <p:cNvGrpSpPr/>
          <p:nvPr/>
        </p:nvGrpSpPr>
        <p:grpSpPr>
          <a:xfrm>
            <a:off x="27696" y="1351775"/>
            <a:ext cx="4814029" cy="865750"/>
            <a:chOff x="27696" y="1351775"/>
            <a:chExt cx="4814029" cy="865750"/>
          </a:xfrm>
        </p:grpSpPr>
        <p:grpSp>
          <p:nvGrpSpPr>
            <p:cNvPr id="1584" name="Google Shape;1584;p37"/>
            <p:cNvGrpSpPr/>
            <p:nvPr/>
          </p:nvGrpSpPr>
          <p:grpSpPr>
            <a:xfrm>
              <a:off x="1247344" y="2051625"/>
              <a:ext cx="644981" cy="165900"/>
              <a:chOff x="7099544" y="4003175"/>
              <a:chExt cx="644981" cy="165900"/>
            </a:xfrm>
          </p:grpSpPr>
          <p:grpSp>
            <p:nvGrpSpPr>
              <p:cNvPr id="1585" name="Google Shape;1585;p37"/>
              <p:cNvGrpSpPr/>
              <p:nvPr/>
            </p:nvGrpSpPr>
            <p:grpSpPr>
              <a:xfrm rot="-5400000">
                <a:off x="7339253" y="3764164"/>
                <a:ext cx="164494" cy="643912"/>
                <a:chOff x="1166775" y="1506056"/>
                <a:chExt cx="125100" cy="505584"/>
              </a:xfrm>
            </p:grpSpPr>
            <p:sp>
              <p:nvSpPr>
                <p:cNvPr id="1586" name="Google Shape;1586;p37"/>
                <p:cNvSpPr/>
                <p:nvPr/>
              </p:nvSpPr>
              <p:spPr>
                <a:xfrm>
                  <a:off x="1166775" y="1506056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87" name="Google Shape;1587;p37"/>
                <p:cNvSpPr/>
                <p:nvPr/>
              </p:nvSpPr>
              <p:spPr>
                <a:xfrm>
                  <a:off x="1166775" y="1632484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88" name="Google Shape;1588;p37"/>
                <p:cNvSpPr/>
                <p:nvPr/>
              </p:nvSpPr>
              <p:spPr>
                <a:xfrm>
                  <a:off x="1166775" y="1758913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89" name="Google Shape;1589;p37"/>
                <p:cNvSpPr/>
                <p:nvPr/>
              </p:nvSpPr>
              <p:spPr>
                <a:xfrm>
                  <a:off x="1166775" y="1885341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548" name="Google Shape;1548;p37"/>
              <p:cNvSpPr/>
              <p:nvPr/>
            </p:nvSpPr>
            <p:spPr>
              <a:xfrm>
                <a:off x="7100725" y="4003175"/>
                <a:ext cx="643800" cy="16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mbria Math"/>
                  <a:ea typeface="Cambria Math"/>
                  <a:cs typeface="Cambria Math"/>
                  <a:sym typeface="Cambria Math"/>
                </a:endParaRPr>
              </a:p>
            </p:txBody>
          </p:sp>
        </p:grpSp>
        <p:cxnSp>
          <p:nvCxnSpPr>
            <p:cNvPr id="1590" name="Google Shape;1590;p37"/>
            <p:cNvCxnSpPr>
              <a:stCxn id="1591" idx="2"/>
              <a:endCxn id="1548" idx="0"/>
            </p:cNvCxnSpPr>
            <p:nvPr/>
          </p:nvCxnSpPr>
          <p:spPr>
            <a:xfrm flipH="1">
              <a:off x="1570521" y="1352213"/>
              <a:ext cx="3900" cy="699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1592" name="Google Shape;1592;p37"/>
            <p:cNvGrpSpPr/>
            <p:nvPr/>
          </p:nvGrpSpPr>
          <p:grpSpPr>
            <a:xfrm>
              <a:off x="4196744" y="2050750"/>
              <a:ext cx="644981" cy="165900"/>
              <a:chOff x="7099544" y="4003175"/>
              <a:chExt cx="644981" cy="165900"/>
            </a:xfrm>
          </p:grpSpPr>
          <p:grpSp>
            <p:nvGrpSpPr>
              <p:cNvPr id="1593" name="Google Shape;1593;p37"/>
              <p:cNvGrpSpPr/>
              <p:nvPr/>
            </p:nvGrpSpPr>
            <p:grpSpPr>
              <a:xfrm rot="-5400000">
                <a:off x="7339253" y="3764164"/>
                <a:ext cx="164494" cy="643912"/>
                <a:chOff x="1166775" y="1506056"/>
                <a:chExt cx="125100" cy="505584"/>
              </a:xfrm>
            </p:grpSpPr>
            <p:sp>
              <p:nvSpPr>
                <p:cNvPr id="1594" name="Google Shape;1594;p37"/>
                <p:cNvSpPr/>
                <p:nvPr/>
              </p:nvSpPr>
              <p:spPr>
                <a:xfrm>
                  <a:off x="1166775" y="1506056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95" name="Google Shape;1595;p37"/>
                <p:cNvSpPr/>
                <p:nvPr/>
              </p:nvSpPr>
              <p:spPr>
                <a:xfrm>
                  <a:off x="1166775" y="1632484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96" name="Google Shape;1596;p37"/>
                <p:cNvSpPr/>
                <p:nvPr/>
              </p:nvSpPr>
              <p:spPr>
                <a:xfrm>
                  <a:off x="1166775" y="1758913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  <p:sp>
              <p:nvSpPr>
                <p:cNvPr id="1597" name="Google Shape;1597;p37"/>
                <p:cNvSpPr/>
                <p:nvPr/>
              </p:nvSpPr>
              <p:spPr>
                <a:xfrm>
                  <a:off x="1166775" y="1885341"/>
                  <a:ext cx="125100" cy="1263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12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6475" lIns="96475" spcFirstLastPara="1" rIns="96475" wrap="square" tIns="964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77"/>
                </a:p>
              </p:txBody>
            </p:sp>
          </p:grpSp>
          <p:sp>
            <p:nvSpPr>
              <p:cNvPr id="1546" name="Google Shape;1546;p37"/>
              <p:cNvSpPr/>
              <p:nvPr/>
            </p:nvSpPr>
            <p:spPr>
              <a:xfrm>
                <a:off x="7100725" y="4003175"/>
                <a:ext cx="643800" cy="16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mbria Math"/>
                  <a:ea typeface="Cambria Math"/>
                  <a:cs typeface="Cambria Math"/>
                  <a:sym typeface="Cambria Math"/>
                </a:endParaRPr>
              </a:p>
            </p:txBody>
          </p:sp>
        </p:grpSp>
        <p:cxnSp>
          <p:nvCxnSpPr>
            <p:cNvPr id="1598" name="Google Shape;1598;p37"/>
            <p:cNvCxnSpPr>
              <a:stCxn id="1599" idx="2"/>
              <a:endCxn id="1546" idx="0"/>
            </p:cNvCxnSpPr>
            <p:nvPr/>
          </p:nvCxnSpPr>
          <p:spPr>
            <a:xfrm>
              <a:off x="4513281" y="1351775"/>
              <a:ext cx="6600" cy="699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600" name="Google Shape;1600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7696" y="2051500"/>
              <a:ext cx="1204230" cy="16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1" name="Google Shape;1601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711425" y="2051625"/>
              <a:ext cx="1447478" cy="16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2" name="Google Shape;1602;p37"/>
          <p:cNvGrpSpPr/>
          <p:nvPr/>
        </p:nvGrpSpPr>
        <p:grpSpPr>
          <a:xfrm>
            <a:off x="215813" y="942321"/>
            <a:ext cx="6996520" cy="425166"/>
            <a:chOff x="215813" y="942321"/>
            <a:chExt cx="6996520" cy="425166"/>
          </a:xfrm>
        </p:grpSpPr>
        <p:sp>
          <p:nvSpPr>
            <p:cNvPr id="1603" name="Google Shape;1603;p37"/>
            <p:cNvSpPr/>
            <p:nvPr/>
          </p:nvSpPr>
          <p:spPr>
            <a:xfrm>
              <a:off x="2762525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2925450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3088375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4044343" y="1186338"/>
              <a:ext cx="949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1097943" y="1186300"/>
              <a:ext cx="949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6261493" y="1201588"/>
              <a:ext cx="9498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grpSp>
          <p:nvGrpSpPr>
            <p:cNvPr id="1609" name="Google Shape;1609;p37"/>
            <p:cNvGrpSpPr/>
            <p:nvPr/>
          </p:nvGrpSpPr>
          <p:grpSpPr>
            <a:xfrm rot="5400000">
              <a:off x="1570218" y="870559"/>
              <a:ext cx="164519" cy="797410"/>
              <a:chOff x="1385075" y="1506056"/>
              <a:chExt cx="125100" cy="632013"/>
            </a:xfrm>
          </p:grpSpPr>
          <p:sp>
            <p:nvSpPr>
              <p:cNvPr id="1610" name="Google Shape;1610;p37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1" name="Google Shape;1611;p37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2" name="Google Shape;1612;p37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3" name="Google Shape;1613;p37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4" name="Google Shape;1614;p37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615" name="Google Shape;1615;p37"/>
            <p:cNvSpPr/>
            <p:nvPr/>
          </p:nvSpPr>
          <p:spPr>
            <a:xfrm rot="5400000">
              <a:off x="1091925" y="1189604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  <p:grpSp>
          <p:nvGrpSpPr>
            <p:cNvPr id="1616" name="Google Shape;1616;p37"/>
            <p:cNvGrpSpPr/>
            <p:nvPr/>
          </p:nvGrpSpPr>
          <p:grpSpPr>
            <a:xfrm rot="5400000">
              <a:off x="4513293" y="870571"/>
              <a:ext cx="164519" cy="797410"/>
              <a:chOff x="1385075" y="1506056"/>
              <a:chExt cx="125100" cy="632013"/>
            </a:xfrm>
          </p:grpSpPr>
          <p:sp>
            <p:nvSpPr>
              <p:cNvPr id="1617" name="Google Shape;1617;p37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8" name="Google Shape;1618;p37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19" name="Google Shape;1619;p37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0" name="Google Shape;1620;p37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1" name="Google Shape;1621;p37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CCCC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622" name="Google Shape;1622;p37"/>
            <p:cNvSpPr/>
            <p:nvPr/>
          </p:nvSpPr>
          <p:spPr>
            <a:xfrm rot="5400000">
              <a:off x="4035000" y="1189617"/>
              <a:ext cx="164400" cy="159300"/>
            </a:xfrm>
            <a:prstGeom prst="rect">
              <a:avLst/>
            </a:prstGeom>
            <a:solidFill>
              <a:srgbClr val="CCCC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  <p:grpSp>
          <p:nvGrpSpPr>
            <p:cNvPr id="1623" name="Google Shape;1623;p37"/>
            <p:cNvGrpSpPr/>
            <p:nvPr/>
          </p:nvGrpSpPr>
          <p:grpSpPr>
            <a:xfrm rot="5400000">
              <a:off x="6731368" y="885834"/>
              <a:ext cx="164519" cy="797410"/>
              <a:chOff x="1385075" y="1506056"/>
              <a:chExt cx="125100" cy="63201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1385075" y="1506056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1385075" y="1632484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1385075" y="1758913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1385075" y="1885341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1385075" y="2011769"/>
                <a:ext cx="125100" cy="126300"/>
              </a:xfrm>
              <a:prstGeom prst="rect">
                <a:avLst/>
              </a:prstGeom>
              <a:solidFill>
                <a:srgbClr val="FFF2CC"/>
              </a:solidFill>
              <a:ln cap="flat" cmpd="sng" w="12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6500" lIns="96500" spcFirstLastPara="1" rIns="96500" wrap="square" tIns="96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7"/>
              </a:p>
            </p:txBody>
          </p:sp>
        </p:grpSp>
        <p:sp>
          <p:nvSpPr>
            <p:cNvPr id="1629" name="Google Shape;1629;p37"/>
            <p:cNvSpPr/>
            <p:nvPr/>
          </p:nvSpPr>
          <p:spPr>
            <a:xfrm rot="5400000">
              <a:off x="6253075" y="1204879"/>
              <a:ext cx="164400" cy="159300"/>
            </a:xfrm>
            <a:prstGeom prst="rect">
              <a:avLst/>
            </a:prstGeom>
            <a:solidFill>
              <a:srgbClr val="FFF2CC"/>
            </a:solidFill>
            <a:ln cap="flat" cmpd="sng" w="12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500" lIns="96500" spcFirstLastPara="1" rIns="96500" wrap="square" tIns="96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7"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415271" y="1186313"/>
              <a:ext cx="3183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4354131" y="1185875"/>
              <a:ext cx="3183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215813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78738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541663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5401427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5564352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5727277" y="1211178"/>
              <a:ext cx="115800" cy="98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36" name="Google Shape;1636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96763" y="962268"/>
              <a:ext cx="644975" cy="179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7" name="Google Shape;1637;p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32925" y="942330"/>
              <a:ext cx="483000" cy="1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8" name="Google Shape;1638;p3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18663" y="942321"/>
              <a:ext cx="235463" cy="181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9" name="Google Shape;1639;p37"/>
          <p:cNvGrpSpPr/>
          <p:nvPr/>
        </p:nvGrpSpPr>
        <p:grpSpPr>
          <a:xfrm>
            <a:off x="5843074" y="2797294"/>
            <a:ext cx="2875050" cy="2208206"/>
            <a:chOff x="5843074" y="2797294"/>
            <a:chExt cx="2875050" cy="2208206"/>
          </a:xfrm>
        </p:grpSpPr>
        <p:pic>
          <p:nvPicPr>
            <p:cNvPr id="1640" name="Google Shape;1640;p3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843074" y="2797294"/>
              <a:ext cx="2875050" cy="22082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1" name="Google Shape;1641;p37"/>
            <p:cNvSpPr/>
            <p:nvPr/>
          </p:nvSpPr>
          <p:spPr>
            <a:xfrm>
              <a:off x="7711675" y="3692000"/>
              <a:ext cx="346200" cy="2361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7F0E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6637000" y="3455900"/>
              <a:ext cx="346200" cy="2361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4285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 rot="671746">
              <a:off x="6993770" y="3587199"/>
              <a:ext cx="797273" cy="187154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pic>
        <p:nvPicPr>
          <p:cNvPr id="1644" name="Google Shape;1644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00474" y="4662500"/>
            <a:ext cx="2875050" cy="2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38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Model Results: Causal Interventions</a:t>
            </a:r>
            <a:endParaRPr/>
          </a:p>
        </p:txBody>
      </p:sp>
      <p:pic>
        <p:nvPicPr>
          <p:cNvPr id="1650" name="Google Shape;16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300" y="1527950"/>
            <a:ext cx="43434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38"/>
          <p:cNvSpPr/>
          <p:nvPr/>
        </p:nvSpPr>
        <p:spPr>
          <a:xfrm>
            <a:off x="3801425" y="2068050"/>
            <a:ext cx="943800" cy="14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52" name="Google Shape;1652;p38"/>
          <p:cNvSpPr/>
          <p:nvPr/>
        </p:nvSpPr>
        <p:spPr>
          <a:xfrm>
            <a:off x="4797450" y="2068050"/>
            <a:ext cx="340500" cy="14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53" name="Google Shape;1653;p38"/>
          <p:cNvSpPr/>
          <p:nvPr/>
        </p:nvSpPr>
        <p:spPr>
          <a:xfrm>
            <a:off x="5213463" y="2068050"/>
            <a:ext cx="356400" cy="14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54" name="Google Shape;1654;p38"/>
          <p:cNvSpPr/>
          <p:nvPr/>
        </p:nvSpPr>
        <p:spPr>
          <a:xfrm>
            <a:off x="5644000" y="2722050"/>
            <a:ext cx="943800" cy="84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39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660" name="Google Shape;1660;p39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Toy Task / Model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Method: Contrastive Covariance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>
                <a:solidFill>
                  <a:schemeClr val="dk1"/>
                </a:solidFill>
              </a:rPr>
              <a:t>Results on Large Language Models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40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LLM Results</a:t>
            </a:r>
            <a:endParaRPr/>
          </a:p>
        </p:txBody>
      </p:sp>
      <p:sp>
        <p:nvSpPr>
          <p:cNvPr id="1666" name="Google Shape;1666;p40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“Filter Heads”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Binding Features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study Llama 3.1-8B-Instruct and Qwen 3-4B-Instruct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41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</a:t>
            </a:r>
            <a:endParaRPr/>
          </a:p>
        </p:txBody>
      </p:sp>
      <p:sp>
        <p:nvSpPr>
          <p:cNvPr id="1672" name="Google Shape;1672;p41"/>
          <p:cNvSpPr txBox="1"/>
          <p:nvPr>
            <p:ph idx="1" type="body"/>
          </p:nvPr>
        </p:nvSpPr>
        <p:spPr>
          <a:xfrm>
            <a:off x="311700" y="1844200"/>
            <a:ext cx="8520600" cy="28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Attention heads that mirror “filter” functions [1]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features are these heads using?</a:t>
            </a:r>
            <a:endParaRPr/>
          </a:p>
        </p:txBody>
      </p:sp>
      <p:sp>
        <p:nvSpPr>
          <p:cNvPr id="1673" name="Google Shape;1673;p41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apple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dog, truck,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orange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74" name="Google Shape;1674;p41"/>
          <p:cNvSpPr txBox="1"/>
          <p:nvPr/>
        </p:nvSpPr>
        <p:spPr>
          <a:xfrm>
            <a:off x="158275" y="4804800"/>
            <a:ext cx="883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[1] </a:t>
            </a:r>
            <a:r>
              <a:rPr lang="en" sz="1000"/>
              <a:t>Sharma, A. S., Rogers, G., Shapira, N., and Bau, D. Llms process lists with general filter heads. 2025</a:t>
            </a:r>
            <a:endParaRPr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42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</a:t>
            </a: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apple, dog, truck, orange,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681" name="Google Shape;16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75" y="2338375"/>
            <a:ext cx="32385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125" y="2338375"/>
            <a:ext cx="323850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42"/>
          <p:cNvSpPr/>
          <p:nvPr/>
        </p:nvSpPr>
        <p:spPr>
          <a:xfrm>
            <a:off x="1844200" y="1028175"/>
            <a:ext cx="6993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84" name="Google Shape;1684;p42"/>
          <p:cNvSpPr/>
          <p:nvPr/>
        </p:nvSpPr>
        <p:spPr>
          <a:xfrm>
            <a:off x="3780025" y="1028175"/>
            <a:ext cx="7920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685" name="Google Shape;1685;p42"/>
          <p:cNvCxnSpPr>
            <a:stCxn id="1683" idx="2"/>
            <a:endCxn id="1681" idx="0"/>
          </p:cNvCxnSpPr>
          <p:nvPr/>
        </p:nvCxnSpPr>
        <p:spPr>
          <a:xfrm>
            <a:off x="2193850" y="1494975"/>
            <a:ext cx="138900" cy="843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6" name="Google Shape;1686;p42"/>
          <p:cNvCxnSpPr>
            <a:stCxn id="1684" idx="2"/>
            <a:endCxn id="1681" idx="0"/>
          </p:cNvCxnSpPr>
          <p:nvPr/>
        </p:nvCxnSpPr>
        <p:spPr>
          <a:xfrm flipH="1">
            <a:off x="2332525" y="1494975"/>
            <a:ext cx="1843500" cy="843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7" name="Google Shape;1687;p42"/>
          <p:cNvSpPr/>
          <p:nvPr/>
        </p:nvSpPr>
        <p:spPr>
          <a:xfrm>
            <a:off x="2543500" y="1028175"/>
            <a:ext cx="5169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88" name="Google Shape;1688;p42"/>
          <p:cNvSpPr/>
          <p:nvPr/>
        </p:nvSpPr>
        <p:spPr>
          <a:xfrm>
            <a:off x="1327425" y="1028175"/>
            <a:ext cx="5169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89" name="Google Shape;1689;p42"/>
          <p:cNvSpPr/>
          <p:nvPr/>
        </p:nvSpPr>
        <p:spPr>
          <a:xfrm>
            <a:off x="3080825" y="1028175"/>
            <a:ext cx="6993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90" name="Google Shape;1690;p42"/>
          <p:cNvSpPr/>
          <p:nvPr/>
        </p:nvSpPr>
        <p:spPr>
          <a:xfrm>
            <a:off x="4572000" y="1028175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91" name="Google Shape;1691;p42"/>
          <p:cNvSpPr/>
          <p:nvPr/>
        </p:nvSpPr>
        <p:spPr>
          <a:xfrm>
            <a:off x="5038100" y="1028175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92" name="Google Shape;1692;p42"/>
          <p:cNvSpPr/>
          <p:nvPr/>
        </p:nvSpPr>
        <p:spPr>
          <a:xfrm>
            <a:off x="5503750" y="1028175"/>
            <a:ext cx="596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693" name="Google Shape;1693;p42"/>
          <p:cNvCxnSpPr>
            <a:stCxn id="1688" idx="2"/>
            <a:endCxn id="1682" idx="0"/>
          </p:cNvCxnSpPr>
          <p:nvPr/>
        </p:nvCxnSpPr>
        <p:spPr>
          <a:xfrm>
            <a:off x="1585875" y="1494975"/>
            <a:ext cx="52254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4" name="Google Shape;1694;p42"/>
          <p:cNvCxnSpPr>
            <a:stCxn id="1687" idx="2"/>
            <a:endCxn id="1682" idx="0"/>
          </p:cNvCxnSpPr>
          <p:nvPr/>
        </p:nvCxnSpPr>
        <p:spPr>
          <a:xfrm>
            <a:off x="2801950" y="1494975"/>
            <a:ext cx="40095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5" name="Google Shape;1695;p42"/>
          <p:cNvCxnSpPr>
            <a:stCxn id="1689" idx="2"/>
            <a:endCxn id="1682" idx="0"/>
          </p:cNvCxnSpPr>
          <p:nvPr/>
        </p:nvCxnSpPr>
        <p:spPr>
          <a:xfrm>
            <a:off x="3430475" y="1494975"/>
            <a:ext cx="33810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6" name="Google Shape;1696;p42"/>
          <p:cNvCxnSpPr>
            <a:stCxn id="1690" idx="2"/>
            <a:endCxn id="1682" idx="0"/>
          </p:cNvCxnSpPr>
          <p:nvPr/>
        </p:nvCxnSpPr>
        <p:spPr>
          <a:xfrm>
            <a:off x="4778700" y="1494975"/>
            <a:ext cx="20328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7" name="Google Shape;1697;p42"/>
          <p:cNvCxnSpPr>
            <a:stCxn id="1691" idx="2"/>
            <a:endCxn id="1682" idx="0"/>
          </p:cNvCxnSpPr>
          <p:nvPr/>
        </p:nvCxnSpPr>
        <p:spPr>
          <a:xfrm>
            <a:off x="5244800" y="1494975"/>
            <a:ext cx="15666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8" name="Google Shape;1698;p42"/>
          <p:cNvCxnSpPr>
            <a:stCxn id="1692" idx="2"/>
            <a:endCxn id="1682" idx="0"/>
          </p:cNvCxnSpPr>
          <p:nvPr/>
        </p:nvCxnSpPr>
        <p:spPr>
          <a:xfrm>
            <a:off x="5801950" y="1494975"/>
            <a:ext cx="10095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99" name="Google Shape;16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375" y="3212850"/>
            <a:ext cx="46672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9900" y="4032925"/>
            <a:ext cx="312420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progress on interpretability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863550"/>
            <a:ext cx="8520600" cy="3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But we do not know how to interpret attention!</a:t>
            </a:r>
            <a:endParaRPr sz="19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In circuit analyses, attention patterns are fixed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49482" t="0"/>
          <a:stretch/>
        </p:blipFill>
        <p:spPr>
          <a:xfrm>
            <a:off x="1303875" y="2037500"/>
            <a:ext cx="4069448" cy="28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7097" r="0" t="12018"/>
          <a:stretch/>
        </p:blipFill>
        <p:spPr>
          <a:xfrm>
            <a:off x="5555150" y="2037500"/>
            <a:ext cx="2284982" cy="28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1727100" y="2121900"/>
            <a:ext cx="5689800" cy="1063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Why did an attention head attend to token X?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43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</a:t>
            </a:r>
            <a:endParaRPr/>
          </a:p>
        </p:txBody>
      </p:sp>
      <p:sp>
        <p:nvSpPr>
          <p:cNvPr id="1706" name="Google Shape;1706;p43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apple, dog, truck, orange, tea, car, duck. Find the animals.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07" name="Google Shape;1707;p43"/>
          <p:cNvSpPr/>
          <p:nvPr/>
        </p:nvSpPr>
        <p:spPr>
          <a:xfrm>
            <a:off x="1178447" y="1028175"/>
            <a:ext cx="5169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08" name="Google Shape;1708;p43"/>
          <p:cNvSpPr/>
          <p:nvPr/>
        </p:nvSpPr>
        <p:spPr>
          <a:xfrm>
            <a:off x="2404247" y="1028075"/>
            <a:ext cx="5169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709" name="Google Shape;1709;p43"/>
          <p:cNvCxnSpPr>
            <a:stCxn id="1707" idx="2"/>
            <a:endCxn id="1710" idx="0"/>
          </p:cNvCxnSpPr>
          <p:nvPr/>
        </p:nvCxnSpPr>
        <p:spPr>
          <a:xfrm>
            <a:off x="1436897" y="1494975"/>
            <a:ext cx="960600" cy="888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1" name="Google Shape;1711;p43"/>
          <p:cNvCxnSpPr>
            <a:stCxn id="1708" idx="2"/>
            <a:endCxn id="1710" idx="0"/>
          </p:cNvCxnSpPr>
          <p:nvPr/>
        </p:nvCxnSpPr>
        <p:spPr>
          <a:xfrm flipH="1">
            <a:off x="2397497" y="1494875"/>
            <a:ext cx="265200" cy="888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2" name="Google Shape;1712;p43"/>
          <p:cNvSpPr/>
          <p:nvPr/>
        </p:nvSpPr>
        <p:spPr>
          <a:xfrm>
            <a:off x="3656928" y="1028075"/>
            <a:ext cx="7671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3" name="Google Shape;1713;p43"/>
          <p:cNvSpPr/>
          <p:nvPr/>
        </p:nvSpPr>
        <p:spPr>
          <a:xfrm>
            <a:off x="1751597" y="1028075"/>
            <a:ext cx="596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4" name="Google Shape;1714;p43"/>
          <p:cNvSpPr/>
          <p:nvPr/>
        </p:nvSpPr>
        <p:spPr>
          <a:xfrm>
            <a:off x="2952297" y="1028175"/>
            <a:ext cx="6993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5" name="Google Shape;1715;p43"/>
          <p:cNvSpPr/>
          <p:nvPr/>
        </p:nvSpPr>
        <p:spPr>
          <a:xfrm>
            <a:off x="4443472" y="1028175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6" name="Google Shape;1716;p43"/>
          <p:cNvSpPr/>
          <p:nvPr/>
        </p:nvSpPr>
        <p:spPr>
          <a:xfrm>
            <a:off x="4909122" y="1028175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7" name="Google Shape;1717;p43"/>
          <p:cNvSpPr/>
          <p:nvPr/>
        </p:nvSpPr>
        <p:spPr>
          <a:xfrm>
            <a:off x="5374772" y="1028175"/>
            <a:ext cx="596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718" name="Google Shape;1718;p43"/>
          <p:cNvCxnSpPr>
            <a:stCxn id="1713" idx="2"/>
            <a:endCxn id="1719" idx="0"/>
          </p:cNvCxnSpPr>
          <p:nvPr/>
        </p:nvCxnSpPr>
        <p:spPr>
          <a:xfrm>
            <a:off x="2049797" y="1494875"/>
            <a:ext cx="4707300" cy="84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0" name="Google Shape;1720;p43"/>
          <p:cNvCxnSpPr>
            <a:stCxn id="1712" idx="2"/>
            <a:endCxn id="1719" idx="0"/>
          </p:cNvCxnSpPr>
          <p:nvPr/>
        </p:nvCxnSpPr>
        <p:spPr>
          <a:xfrm>
            <a:off x="4040478" y="1494875"/>
            <a:ext cx="2716500" cy="84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1" name="Google Shape;1721;p43"/>
          <p:cNvCxnSpPr>
            <a:stCxn id="1714" idx="2"/>
            <a:endCxn id="1719" idx="0"/>
          </p:cNvCxnSpPr>
          <p:nvPr/>
        </p:nvCxnSpPr>
        <p:spPr>
          <a:xfrm>
            <a:off x="3301947" y="1494975"/>
            <a:ext cx="34551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2" name="Google Shape;1722;p43"/>
          <p:cNvCxnSpPr>
            <a:stCxn id="1715" idx="2"/>
            <a:endCxn id="1719" idx="0"/>
          </p:cNvCxnSpPr>
          <p:nvPr/>
        </p:nvCxnSpPr>
        <p:spPr>
          <a:xfrm>
            <a:off x="4650172" y="1494975"/>
            <a:ext cx="21069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3" name="Google Shape;1723;p43"/>
          <p:cNvCxnSpPr>
            <a:stCxn id="1716" idx="2"/>
            <a:endCxn id="1719" idx="0"/>
          </p:cNvCxnSpPr>
          <p:nvPr/>
        </p:nvCxnSpPr>
        <p:spPr>
          <a:xfrm>
            <a:off x="5115822" y="1494975"/>
            <a:ext cx="1641300" cy="84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4" name="Google Shape;1724;p43"/>
          <p:cNvCxnSpPr>
            <a:stCxn id="1717" idx="2"/>
            <a:endCxn id="1710" idx="0"/>
          </p:cNvCxnSpPr>
          <p:nvPr/>
        </p:nvCxnSpPr>
        <p:spPr>
          <a:xfrm flipH="1">
            <a:off x="2397272" y="1494975"/>
            <a:ext cx="3275700" cy="888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19" name="Google Shape;17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400" y="2338388"/>
            <a:ext cx="35433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00" y="2383250"/>
            <a:ext cx="35433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8363" y="3257850"/>
            <a:ext cx="557212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500" y="4209425"/>
            <a:ext cx="342900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44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</a:t>
            </a:r>
            <a:endParaRPr/>
          </a:p>
        </p:txBody>
      </p:sp>
      <p:sp>
        <p:nvSpPr>
          <p:cNvPr id="1732" name="Google Shape;1732;p44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apple, dog, truck, orange, tea, car, duck. Find the vehicles.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33" name="Google Shape;1733;p44"/>
          <p:cNvSpPr/>
          <p:nvPr/>
        </p:nvSpPr>
        <p:spPr>
          <a:xfrm>
            <a:off x="2911928" y="1028175"/>
            <a:ext cx="6750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34" name="Google Shape;1734;p44"/>
          <p:cNvSpPr/>
          <p:nvPr/>
        </p:nvSpPr>
        <p:spPr>
          <a:xfrm>
            <a:off x="4852450" y="1028050"/>
            <a:ext cx="5169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735" name="Google Shape;1735;p44"/>
          <p:cNvCxnSpPr>
            <a:stCxn id="1733" idx="2"/>
            <a:endCxn id="1736" idx="0"/>
          </p:cNvCxnSpPr>
          <p:nvPr/>
        </p:nvCxnSpPr>
        <p:spPr>
          <a:xfrm flipH="1">
            <a:off x="2709728" y="1494975"/>
            <a:ext cx="539700" cy="888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7" name="Google Shape;1737;p44"/>
          <p:cNvCxnSpPr>
            <a:stCxn id="1734" idx="2"/>
            <a:endCxn id="1736" idx="0"/>
          </p:cNvCxnSpPr>
          <p:nvPr/>
        </p:nvCxnSpPr>
        <p:spPr>
          <a:xfrm flipH="1">
            <a:off x="2710000" y="1494850"/>
            <a:ext cx="2400900" cy="888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38" name="Google Shape;1738;p44"/>
          <p:cNvSpPr/>
          <p:nvPr/>
        </p:nvSpPr>
        <p:spPr>
          <a:xfrm>
            <a:off x="3633056" y="1028075"/>
            <a:ext cx="7671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39" name="Google Shape;1739;p44"/>
          <p:cNvSpPr/>
          <p:nvPr/>
        </p:nvSpPr>
        <p:spPr>
          <a:xfrm>
            <a:off x="1727725" y="1028075"/>
            <a:ext cx="596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40" name="Google Shape;1740;p44"/>
          <p:cNvSpPr/>
          <p:nvPr/>
        </p:nvSpPr>
        <p:spPr>
          <a:xfrm>
            <a:off x="2375575" y="1028175"/>
            <a:ext cx="4788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41" name="Google Shape;1741;p44"/>
          <p:cNvSpPr/>
          <p:nvPr/>
        </p:nvSpPr>
        <p:spPr>
          <a:xfrm>
            <a:off x="4419600" y="1028175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42" name="Google Shape;1742;p44"/>
          <p:cNvSpPr/>
          <p:nvPr/>
        </p:nvSpPr>
        <p:spPr>
          <a:xfrm>
            <a:off x="1262875" y="1028050"/>
            <a:ext cx="413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43" name="Google Shape;1743;p44"/>
          <p:cNvSpPr/>
          <p:nvPr/>
        </p:nvSpPr>
        <p:spPr>
          <a:xfrm>
            <a:off x="5351350" y="1028175"/>
            <a:ext cx="5964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744" name="Google Shape;1744;p44"/>
          <p:cNvCxnSpPr>
            <a:stCxn id="1739" idx="2"/>
            <a:endCxn id="1745" idx="0"/>
          </p:cNvCxnSpPr>
          <p:nvPr/>
        </p:nvCxnSpPr>
        <p:spPr>
          <a:xfrm>
            <a:off x="2025925" y="1494875"/>
            <a:ext cx="4716900" cy="917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6" name="Google Shape;1746;p44"/>
          <p:cNvCxnSpPr>
            <a:stCxn id="1738" idx="2"/>
            <a:endCxn id="1745" idx="0"/>
          </p:cNvCxnSpPr>
          <p:nvPr/>
        </p:nvCxnSpPr>
        <p:spPr>
          <a:xfrm>
            <a:off x="4016606" y="1494875"/>
            <a:ext cx="2726100" cy="917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7" name="Google Shape;1747;p44"/>
          <p:cNvCxnSpPr>
            <a:stCxn id="1740" idx="2"/>
            <a:endCxn id="1745" idx="0"/>
          </p:cNvCxnSpPr>
          <p:nvPr/>
        </p:nvCxnSpPr>
        <p:spPr>
          <a:xfrm>
            <a:off x="2614975" y="1494975"/>
            <a:ext cx="4127700" cy="91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8" name="Google Shape;1748;p44"/>
          <p:cNvCxnSpPr>
            <a:stCxn id="1741" idx="2"/>
            <a:endCxn id="1745" idx="0"/>
          </p:cNvCxnSpPr>
          <p:nvPr/>
        </p:nvCxnSpPr>
        <p:spPr>
          <a:xfrm>
            <a:off x="4626300" y="1494975"/>
            <a:ext cx="2116500" cy="91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9" name="Google Shape;1749;p44"/>
          <p:cNvCxnSpPr>
            <a:stCxn id="1742" idx="2"/>
            <a:endCxn id="1745" idx="0"/>
          </p:cNvCxnSpPr>
          <p:nvPr/>
        </p:nvCxnSpPr>
        <p:spPr>
          <a:xfrm>
            <a:off x="1469575" y="1494850"/>
            <a:ext cx="5273100" cy="917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0" name="Google Shape;1750;p44"/>
          <p:cNvCxnSpPr>
            <a:stCxn id="1743" idx="2"/>
            <a:endCxn id="1745" idx="0"/>
          </p:cNvCxnSpPr>
          <p:nvPr/>
        </p:nvCxnSpPr>
        <p:spPr>
          <a:xfrm>
            <a:off x="5649550" y="1494975"/>
            <a:ext cx="1093200" cy="91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51" name="Google Shape;17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7025" y="4229925"/>
            <a:ext cx="34099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9275" y="3311350"/>
            <a:ext cx="55054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00" y="2383250"/>
            <a:ext cx="35147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5400" y="2411825"/>
            <a:ext cx="351472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45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</a:t>
            </a:r>
            <a:endParaRPr/>
          </a:p>
        </p:txBody>
      </p:sp>
      <p:sp>
        <p:nvSpPr>
          <p:cNvPr id="1758" name="Google Shape;1758;p45"/>
          <p:cNvSpPr txBox="1"/>
          <p:nvPr>
            <p:ph idx="1" type="body"/>
          </p:nvPr>
        </p:nvSpPr>
        <p:spPr>
          <a:xfrm>
            <a:off x="311700" y="944875"/>
            <a:ext cx="8520600" cy="33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Compute △</a:t>
            </a:r>
            <a:r>
              <a:rPr b="1" lang="en"/>
              <a:t>C</a:t>
            </a:r>
            <a:r>
              <a:rPr lang="en"/>
              <a:t> for 5 categories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Animals, countries, fruits, liquid, vehicles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Interestingly, every </a:t>
            </a:r>
            <a:r>
              <a:rPr lang="en"/>
              <a:t>△</a:t>
            </a:r>
            <a:r>
              <a:rPr b="1" lang="en"/>
              <a:t>C</a:t>
            </a:r>
            <a:r>
              <a:rPr lang="en"/>
              <a:t> is rank 1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/>
              <a:t>△</a:t>
            </a:r>
            <a:r>
              <a:rPr b="1" lang="en"/>
              <a:t>C</a:t>
            </a:r>
            <a:r>
              <a:rPr baseline="-25000" lang="en"/>
              <a:t>Category</a:t>
            </a:r>
            <a:r>
              <a:rPr lang="en"/>
              <a:t> = UΣV</a:t>
            </a:r>
            <a:r>
              <a:rPr baseline="30000" lang="en"/>
              <a:t>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Categorical semantic space in query space: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b="1" lang="en" sz="1700"/>
              <a:t>U</a:t>
            </a:r>
            <a:r>
              <a:rPr b="1" baseline="-25000" lang="en" sz="1700"/>
              <a:t>Categories</a:t>
            </a:r>
            <a:r>
              <a:rPr lang="en" sz="1700"/>
              <a:t> := span(</a:t>
            </a:r>
            <a:r>
              <a:rPr b="1" lang="en" sz="1700"/>
              <a:t>U</a:t>
            </a:r>
            <a:r>
              <a:rPr b="1" baseline="-25000" lang="en" sz="1700"/>
              <a:t>Animals</a:t>
            </a:r>
            <a:r>
              <a:rPr b="1" lang="en" sz="1700"/>
              <a:t>, U</a:t>
            </a:r>
            <a:r>
              <a:rPr b="1" baseline="-25000" lang="en" sz="1700"/>
              <a:t>Countries</a:t>
            </a:r>
            <a:r>
              <a:rPr b="1" lang="en" sz="1700"/>
              <a:t>, U</a:t>
            </a:r>
            <a:r>
              <a:rPr b="1" baseline="-25000" lang="en" sz="1700"/>
              <a:t>Fruits</a:t>
            </a:r>
            <a:r>
              <a:rPr b="1" lang="en" sz="1700"/>
              <a:t>, U</a:t>
            </a:r>
            <a:r>
              <a:rPr b="1" baseline="-25000" lang="en" sz="1700"/>
              <a:t>Liquid</a:t>
            </a:r>
            <a:r>
              <a:rPr b="1" lang="en" sz="1700"/>
              <a:t>, U</a:t>
            </a:r>
            <a:r>
              <a:rPr b="1" baseline="-25000" lang="en" sz="1700"/>
              <a:t>Vehicles</a:t>
            </a:r>
            <a:r>
              <a:rPr lang="en" sz="1700"/>
              <a:t>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/>
              <a:t>Categorical semantic space in key space: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1700"/>
              <a:t>V</a:t>
            </a:r>
            <a:r>
              <a:rPr b="1" baseline="-25000" lang="en" sz="1700"/>
              <a:t>Categories</a:t>
            </a:r>
            <a:r>
              <a:rPr baseline="-25000" lang="en" sz="1700"/>
              <a:t> </a:t>
            </a:r>
            <a:r>
              <a:rPr lang="en" sz="1700"/>
              <a:t>:= span(</a:t>
            </a:r>
            <a:r>
              <a:rPr b="1" lang="en" sz="1700"/>
              <a:t>V</a:t>
            </a:r>
            <a:r>
              <a:rPr b="1" baseline="-25000" lang="en" sz="1700"/>
              <a:t>Animals</a:t>
            </a:r>
            <a:r>
              <a:rPr b="1" lang="en" sz="1700"/>
              <a:t>, V</a:t>
            </a:r>
            <a:r>
              <a:rPr b="1" baseline="-25000" lang="en" sz="1700"/>
              <a:t>Countries</a:t>
            </a:r>
            <a:r>
              <a:rPr b="1" lang="en" sz="1700"/>
              <a:t>, V</a:t>
            </a:r>
            <a:r>
              <a:rPr b="1" baseline="-25000" lang="en" sz="1700"/>
              <a:t>Fruits</a:t>
            </a:r>
            <a:r>
              <a:rPr b="1" lang="en" sz="1700"/>
              <a:t>, V</a:t>
            </a:r>
            <a:r>
              <a:rPr b="1" baseline="-25000" lang="en" sz="1700"/>
              <a:t>Liquid</a:t>
            </a:r>
            <a:r>
              <a:rPr b="1" lang="en" sz="1700"/>
              <a:t>, V</a:t>
            </a:r>
            <a:r>
              <a:rPr b="1" baseline="-25000" lang="en" sz="1700"/>
              <a:t>Vehicles</a:t>
            </a:r>
            <a:r>
              <a:rPr lang="en" sz="1700"/>
              <a:t>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46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 (PCA)</a:t>
            </a:r>
            <a:endParaRPr/>
          </a:p>
        </p:txBody>
      </p:sp>
      <p:sp>
        <p:nvSpPr>
          <p:cNvPr id="1764" name="Google Shape;1764;p46"/>
          <p:cNvSpPr txBox="1"/>
          <p:nvPr>
            <p:ph idx="1" type="body"/>
          </p:nvPr>
        </p:nvSpPr>
        <p:spPr>
          <a:xfrm>
            <a:off x="311700" y="1577350"/>
            <a:ext cx="8520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/>
              <a:t>Take key vectors for each entity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query vector (last token in input sentence)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Project query vectors onto </a:t>
            </a:r>
            <a:r>
              <a:rPr b="1" lang="en" sz="1700"/>
              <a:t>U</a:t>
            </a:r>
            <a:r>
              <a:rPr b="1" baseline="-25000" lang="en" sz="1700"/>
              <a:t>Categories</a:t>
            </a:r>
            <a:r>
              <a:rPr lang="en" sz="1700"/>
              <a:t> := span(</a:t>
            </a:r>
            <a:r>
              <a:rPr b="1" lang="en" sz="1700"/>
              <a:t>U</a:t>
            </a:r>
            <a:r>
              <a:rPr b="1" baseline="-25000" lang="en" sz="1700"/>
              <a:t>Animals</a:t>
            </a:r>
            <a:r>
              <a:rPr b="1" lang="en" sz="1700"/>
              <a:t>, U</a:t>
            </a:r>
            <a:r>
              <a:rPr b="1" baseline="-25000" lang="en" sz="1700"/>
              <a:t>Countries</a:t>
            </a:r>
            <a:r>
              <a:rPr b="1" lang="en" sz="1700"/>
              <a:t>, U</a:t>
            </a:r>
            <a:r>
              <a:rPr b="1" baseline="-25000" lang="en" sz="1700"/>
              <a:t>Fruits</a:t>
            </a:r>
            <a:r>
              <a:rPr b="1" lang="en" sz="1700"/>
              <a:t>, U</a:t>
            </a:r>
            <a:r>
              <a:rPr b="1" baseline="-25000" lang="en" sz="1700"/>
              <a:t>Liquid</a:t>
            </a:r>
            <a:r>
              <a:rPr b="1" lang="en" sz="1700"/>
              <a:t>, U</a:t>
            </a:r>
            <a:r>
              <a:rPr b="1" baseline="-25000" lang="en" sz="1700"/>
              <a:t>Vehicles</a:t>
            </a:r>
            <a:r>
              <a:rPr lang="en" sz="1700"/>
              <a:t>)</a:t>
            </a:r>
            <a:endParaRPr sz="17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 vectors onto </a:t>
            </a:r>
            <a:r>
              <a:rPr b="1" lang="en"/>
              <a:t>V</a:t>
            </a:r>
            <a:r>
              <a:rPr b="1" baseline="-25000" lang="en"/>
              <a:t>Categories</a:t>
            </a:r>
            <a:r>
              <a:rPr baseline="-25000" lang="en"/>
              <a:t> </a:t>
            </a:r>
            <a:r>
              <a:rPr lang="en"/>
              <a:t>:= span(</a:t>
            </a:r>
            <a:r>
              <a:rPr b="1" lang="en"/>
              <a:t>V</a:t>
            </a:r>
            <a:r>
              <a:rPr b="1" baseline="-25000" lang="en"/>
              <a:t>Animals</a:t>
            </a:r>
            <a:r>
              <a:rPr b="1" lang="en"/>
              <a:t>, V</a:t>
            </a:r>
            <a:r>
              <a:rPr b="1" baseline="-25000" lang="en"/>
              <a:t>Countries</a:t>
            </a:r>
            <a:r>
              <a:rPr b="1" lang="en"/>
              <a:t>, V</a:t>
            </a:r>
            <a:r>
              <a:rPr b="1" baseline="-25000" lang="en"/>
              <a:t>Fruits</a:t>
            </a:r>
            <a:r>
              <a:rPr b="1" lang="en"/>
              <a:t>, V</a:t>
            </a:r>
            <a:r>
              <a:rPr b="1" baseline="-25000" lang="en"/>
              <a:t>Liquid</a:t>
            </a:r>
            <a:r>
              <a:rPr b="1" lang="en"/>
              <a:t>, V</a:t>
            </a:r>
            <a:r>
              <a:rPr b="1" baseline="-25000" lang="en"/>
              <a:t>Vehicles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PCA!</a:t>
            </a:r>
            <a:endParaRPr/>
          </a:p>
        </p:txBody>
      </p:sp>
      <p:sp>
        <p:nvSpPr>
          <p:cNvPr id="1765" name="Google Shape;1765;p46"/>
          <p:cNvSpPr/>
          <p:nvPr/>
        </p:nvSpPr>
        <p:spPr>
          <a:xfrm>
            <a:off x="364050" y="955250"/>
            <a:ext cx="8415900" cy="502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apple, dog, truck, orange,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47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 (PCA)</a:t>
            </a:r>
            <a:endParaRPr/>
          </a:p>
        </p:txBody>
      </p:sp>
      <p:pic>
        <p:nvPicPr>
          <p:cNvPr id="1771" name="Google Shape;17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727" y="1747050"/>
            <a:ext cx="3644550" cy="3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47"/>
          <p:cNvSpPr/>
          <p:nvPr/>
        </p:nvSpPr>
        <p:spPr>
          <a:xfrm>
            <a:off x="364050" y="955250"/>
            <a:ext cx="8415900" cy="502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apple, dog, truck, orange,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48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 (PCA)</a:t>
            </a:r>
            <a:endParaRPr/>
          </a:p>
        </p:txBody>
      </p:sp>
      <p:sp>
        <p:nvSpPr>
          <p:cNvPr id="1778" name="Google Shape;1778;p48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Expanding to 13 categories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(Visualizing keys only)</a:t>
            </a:r>
            <a:endParaRPr/>
          </a:p>
        </p:txBody>
      </p:sp>
      <p:pic>
        <p:nvPicPr>
          <p:cNvPr id="1779" name="Google Shape;177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175" y="1778350"/>
            <a:ext cx="4097650" cy="31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49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 (Causal Interventions)</a:t>
            </a:r>
            <a:endParaRPr/>
          </a:p>
        </p:txBody>
      </p:sp>
      <p:sp>
        <p:nvSpPr>
          <p:cNvPr id="1785" name="Google Shape;1785;p49"/>
          <p:cNvSpPr txBox="1"/>
          <p:nvPr>
            <p:ph idx="1" type="body"/>
          </p:nvPr>
        </p:nvSpPr>
        <p:spPr>
          <a:xfrm>
            <a:off x="311700" y="1814050"/>
            <a:ext cx="85206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queried category </a:t>
            </a:r>
            <a:r>
              <a:rPr i="1" lang="en"/>
              <a:t>c*</a:t>
            </a:r>
            <a:r>
              <a:rPr lang="en"/>
              <a:t>, choose a different category </a:t>
            </a:r>
            <a:r>
              <a:rPr i="1" lang="en"/>
              <a:t>c</a:t>
            </a:r>
            <a:r>
              <a:rPr baseline="30000" i="1" lang="en"/>
              <a:t>target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 vectors onto </a:t>
            </a:r>
            <a:r>
              <a:rPr b="1" lang="en"/>
              <a:t>V</a:t>
            </a:r>
            <a:r>
              <a:rPr b="1" baseline="-25000" lang="en"/>
              <a:t>Categories</a:t>
            </a:r>
            <a:r>
              <a:rPr lang="en"/>
              <a:t>, swap coordinates between </a:t>
            </a:r>
            <a:r>
              <a:rPr i="1" lang="en"/>
              <a:t>c*, c</a:t>
            </a:r>
            <a:r>
              <a:rPr baseline="30000" i="1" lang="en"/>
              <a:t>target</a:t>
            </a:r>
            <a:endParaRPr i="1"/>
          </a:p>
        </p:txBody>
      </p:sp>
      <p:sp>
        <p:nvSpPr>
          <p:cNvPr id="1786" name="Google Shape;1786;p49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apple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dog, truck,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orange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50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Heads (Causal Interventions)</a:t>
            </a:r>
            <a:endParaRPr/>
          </a:p>
        </p:txBody>
      </p:sp>
      <p:sp>
        <p:nvSpPr>
          <p:cNvPr id="1792" name="Google Shape;1792;p50"/>
          <p:cNvSpPr txBox="1"/>
          <p:nvPr>
            <p:ph idx="1" type="body"/>
          </p:nvPr>
        </p:nvSpPr>
        <p:spPr>
          <a:xfrm>
            <a:off x="311700" y="1814050"/>
            <a:ext cx="85206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queried category </a:t>
            </a:r>
            <a:r>
              <a:rPr i="1" lang="en"/>
              <a:t>c*</a:t>
            </a:r>
            <a:r>
              <a:rPr lang="en"/>
              <a:t>, choose a different category </a:t>
            </a:r>
            <a:r>
              <a:rPr i="1" lang="en"/>
              <a:t>c</a:t>
            </a:r>
            <a:r>
              <a:rPr baseline="30000" i="1" lang="en"/>
              <a:t>target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 vectors onto </a:t>
            </a:r>
            <a:r>
              <a:rPr b="1" lang="en"/>
              <a:t>V</a:t>
            </a:r>
            <a:r>
              <a:rPr b="1" baseline="-25000" lang="en"/>
              <a:t>Categories</a:t>
            </a:r>
            <a:r>
              <a:rPr lang="en"/>
              <a:t>, swap coordinates between </a:t>
            </a:r>
            <a:r>
              <a:rPr i="1" lang="en"/>
              <a:t>c*, c</a:t>
            </a:r>
            <a:r>
              <a:rPr baseline="30000" i="1" lang="en"/>
              <a:t>target</a:t>
            </a:r>
            <a:endParaRPr i="1"/>
          </a:p>
        </p:txBody>
      </p:sp>
      <p:pic>
        <p:nvPicPr>
          <p:cNvPr id="1793" name="Google Shape;17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9444"/>
            <a:ext cx="9144000" cy="2034112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50"/>
          <p:cNvSpPr/>
          <p:nvPr/>
        </p:nvSpPr>
        <p:spPr>
          <a:xfrm>
            <a:off x="314125" y="871425"/>
            <a:ext cx="8520600" cy="780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Cat,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apple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dog, truck, </a:t>
            </a:r>
            <a:r>
              <a:rPr lang="en" sz="2000">
                <a:highlight>
                  <a:srgbClr val="EAD1DC"/>
                </a:highlight>
                <a:latin typeface="Cambria Math"/>
                <a:ea typeface="Cambria Math"/>
                <a:cs typeface="Cambria Math"/>
                <a:sym typeface="Cambria Math"/>
              </a:rPr>
              <a:t>orange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, tea, car, duck. Find the fruits.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51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Features</a:t>
            </a:r>
            <a:endParaRPr/>
          </a:p>
        </p:txBody>
      </p:sp>
      <p:sp>
        <p:nvSpPr>
          <p:cNvPr id="1800" name="Google Shape;1800;p51"/>
          <p:cNvSpPr txBox="1"/>
          <p:nvPr>
            <p:ph idx="1" type="body"/>
          </p:nvPr>
        </p:nvSpPr>
        <p:spPr>
          <a:xfrm>
            <a:off x="311700" y="1814050"/>
            <a:ext cx="8520600" cy="30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binding features (“tags”) that the model uses [1]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51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02" name="Google Shape;1802;p51"/>
          <p:cNvSpPr txBox="1"/>
          <p:nvPr/>
        </p:nvSpPr>
        <p:spPr>
          <a:xfrm>
            <a:off x="0" y="481519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[1] Yoav Gur-Arieh, Mor Geva, Atticus Geiger. Mixing</a:t>
            </a:r>
            <a:r>
              <a:rPr lang="en" sz="800"/>
              <a:t> Mechanisms: How Language Models Retrieve Bound Entities In-Context. 2025</a:t>
            </a:r>
            <a:endParaRPr sz="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2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Features</a:t>
            </a:r>
            <a:endParaRPr/>
          </a:p>
        </p:txBody>
      </p:sp>
      <p:sp>
        <p:nvSpPr>
          <p:cNvPr id="1808" name="Google Shape;1808;p52"/>
          <p:cNvSpPr txBox="1"/>
          <p:nvPr>
            <p:ph idx="1" type="body"/>
          </p:nvPr>
        </p:nvSpPr>
        <p:spPr>
          <a:xfrm>
            <a:off x="311700" y="1814050"/>
            <a:ext cx="8520600" cy="30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binding features (“tags”) that the model uses [1]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Order-IDs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“tags” the order in </a:t>
            </a:r>
            <a:r>
              <a:rPr lang="en"/>
              <a:t>which</a:t>
            </a:r>
            <a:r>
              <a:rPr lang="en"/>
              <a:t> </a:t>
            </a:r>
            <a:r>
              <a:rPr lang="en"/>
              <a:t>entity</a:t>
            </a:r>
            <a:r>
              <a:rPr lang="en"/>
              <a:t>-box pairs appear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“order-ID tag” to retrieve </a:t>
            </a:r>
            <a:r>
              <a:rPr lang="en"/>
              <a:t>correct</a:t>
            </a:r>
            <a:r>
              <a:rPr lang="en"/>
              <a:t> box</a:t>
            </a:r>
            <a:endParaRPr/>
          </a:p>
        </p:txBody>
      </p:sp>
      <p:sp>
        <p:nvSpPr>
          <p:cNvPr id="1809" name="Google Shape;1809;p52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0" name="Google Shape;1810;p52"/>
          <p:cNvSpPr txBox="1"/>
          <p:nvPr/>
        </p:nvSpPr>
        <p:spPr>
          <a:xfrm>
            <a:off x="0" y="481519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[1] Yoav Gur-Arieh, Mor Geva, Atticus Geiger. Mixing Mechanisms: How Language Models Retrieve Bound Entities In-Context. 2025</a:t>
            </a:r>
            <a:endParaRPr sz="800"/>
          </a:p>
        </p:txBody>
      </p:sp>
      <p:sp>
        <p:nvSpPr>
          <p:cNvPr id="1811" name="Google Shape;1811;p52"/>
          <p:cNvSpPr/>
          <p:nvPr/>
        </p:nvSpPr>
        <p:spPr>
          <a:xfrm>
            <a:off x="111452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1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2" name="Google Shape;1812;p52"/>
          <p:cNvSpPr/>
          <p:nvPr/>
        </p:nvSpPr>
        <p:spPr>
          <a:xfrm>
            <a:off x="227895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1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3" name="Google Shape;1813;p52"/>
          <p:cNvSpPr/>
          <p:nvPr/>
        </p:nvSpPr>
        <p:spPr>
          <a:xfrm>
            <a:off x="32418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4" name="Google Shape;1814;p52"/>
          <p:cNvSpPr/>
          <p:nvPr/>
        </p:nvSpPr>
        <p:spPr>
          <a:xfrm>
            <a:off x="441130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5" name="Google Shape;1815;p52"/>
          <p:cNvSpPr/>
          <p:nvPr/>
        </p:nvSpPr>
        <p:spPr>
          <a:xfrm>
            <a:off x="53152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3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6" name="Google Shape;1816;p52"/>
          <p:cNvSpPr/>
          <p:nvPr/>
        </p:nvSpPr>
        <p:spPr>
          <a:xfrm>
            <a:off x="646852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3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7" name="Google Shape;1817;p52"/>
          <p:cNvSpPr/>
          <p:nvPr/>
        </p:nvSpPr>
        <p:spPr>
          <a:xfrm>
            <a:off x="75808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4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8" name="Google Shape;1818;p52"/>
          <p:cNvSpPr/>
          <p:nvPr/>
        </p:nvSpPr>
        <p:spPr>
          <a:xfrm>
            <a:off x="872500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4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19" name="Google Shape;1819;p52"/>
          <p:cNvSpPr/>
          <p:nvPr/>
        </p:nvSpPr>
        <p:spPr>
          <a:xfrm>
            <a:off x="5437550" y="12444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recap: Attention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100" name="Google Shape;100;p17"/>
          <p:cNvGrpSpPr/>
          <p:nvPr/>
        </p:nvGrpSpPr>
        <p:grpSpPr>
          <a:xfrm rot="5400000">
            <a:off x="4597819" y="946367"/>
            <a:ext cx="125117" cy="7533322"/>
            <a:chOff x="4846525" y="624461"/>
            <a:chExt cx="125117" cy="7533322"/>
          </a:xfrm>
        </p:grpSpPr>
        <p:grpSp>
          <p:nvGrpSpPr>
            <p:cNvPr id="101" name="Google Shape;101;p17"/>
            <p:cNvGrpSpPr/>
            <p:nvPr/>
          </p:nvGrpSpPr>
          <p:grpSpPr>
            <a:xfrm>
              <a:off x="4846525" y="7569536"/>
              <a:ext cx="125100" cy="588247"/>
              <a:chOff x="4859350" y="6001769"/>
              <a:chExt cx="125100" cy="758441"/>
            </a:xfrm>
          </p:grpSpPr>
          <p:sp>
            <p:nvSpPr>
              <p:cNvPr id="102" name="Google Shape;102;p17"/>
              <p:cNvSpPr/>
              <p:nvPr/>
            </p:nvSpPr>
            <p:spPr>
              <a:xfrm>
                <a:off x="4859350" y="600176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4859350" y="612819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4859350" y="625462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4859350" y="638105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4859350" y="650748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4859350" y="663391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108" name="Google Shape;108;p17"/>
            <p:cNvGrpSpPr/>
            <p:nvPr/>
          </p:nvGrpSpPr>
          <p:grpSpPr>
            <a:xfrm>
              <a:off x="4846539" y="5826123"/>
              <a:ext cx="125100" cy="588247"/>
              <a:chOff x="3388400" y="3753945"/>
              <a:chExt cx="125100" cy="758441"/>
            </a:xfrm>
          </p:grpSpPr>
          <p:sp>
            <p:nvSpPr>
              <p:cNvPr id="109" name="Google Shape;109;p17"/>
              <p:cNvSpPr/>
              <p:nvPr/>
            </p:nvSpPr>
            <p:spPr>
              <a:xfrm>
                <a:off x="3388400" y="37539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3388400" y="38803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3388400" y="40068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3388400" y="41332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3388400" y="42596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3388400" y="43860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115" name="Google Shape;115;p17"/>
            <p:cNvGrpSpPr/>
            <p:nvPr/>
          </p:nvGrpSpPr>
          <p:grpSpPr>
            <a:xfrm>
              <a:off x="4846540" y="4082698"/>
              <a:ext cx="125100" cy="588247"/>
              <a:chOff x="1504638" y="1506105"/>
              <a:chExt cx="125100" cy="758441"/>
            </a:xfrm>
          </p:grpSpPr>
          <p:sp>
            <p:nvSpPr>
              <p:cNvPr id="116" name="Google Shape;116;p17"/>
              <p:cNvSpPr/>
              <p:nvPr/>
            </p:nvSpPr>
            <p:spPr>
              <a:xfrm>
                <a:off x="1504638" y="150610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1504638" y="163253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1504638" y="175896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1504638" y="188538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1504638" y="201181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504638" y="21382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122" name="Google Shape;122;p17"/>
            <p:cNvGrpSpPr/>
            <p:nvPr/>
          </p:nvGrpSpPr>
          <p:grpSpPr>
            <a:xfrm>
              <a:off x="4846542" y="2353573"/>
              <a:ext cx="125100" cy="588247"/>
              <a:chOff x="-379087" y="-723298"/>
              <a:chExt cx="125100" cy="758441"/>
            </a:xfrm>
          </p:grpSpPr>
          <p:sp>
            <p:nvSpPr>
              <p:cNvPr id="123" name="Google Shape;123;p17"/>
              <p:cNvSpPr/>
              <p:nvPr/>
            </p:nvSpPr>
            <p:spPr>
              <a:xfrm>
                <a:off x="-379087" y="-72329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-379087" y="-59687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-379087" y="-47044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-379087" y="-34401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-379087" y="-2175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-379087" y="-9115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129" name="Google Shape;129;p17"/>
            <p:cNvGrpSpPr/>
            <p:nvPr/>
          </p:nvGrpSpPr>
          <p:grpSpPr>
            <a:xfrm>
              <a:off x="4846531" y="624461"/>
              <a:ext cx="125100" cy="588247"/>
              <a:chOff x="-2057050" y="-2952685"/>
              <a:chExt cx="125100" cy="758441"/>
            </a:xfrm>
          </p:grpSpPr>
          <p:sp>
            <p:nvSpPr>
              <p:cNvPr id="130" name="Google Shape;130;p17"/>
              <p:cNvSpPr/>
              <p:nvPr/>
            </p:nvSpPr>
            <p:spPr>
              <a:xfrm>
                <a:off x="-2057050" y="-295268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-2057050" y="-28262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-2057050" y="-26998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-2057050" y="-25734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-2057050" y="-24469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-2057050" y="-23205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sp>
        <p:nvSpPr>
          <p:cNvPr id="136" name="Google Shape;136;p17"/>
          <p:cNvSpPr/>
          <p:nvPr/>
        </p:nvSpPr>
        <p:spPr>
          <a:xfrm>
            <a:off x="969802" y="2095613"/>
            <a:ext cx="439200" cy="289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4.3</a:t>
            </a:r>
            <a:endParaRPr/>
          </a:p>
        </p:txBody>
      </p:sp>
      <p:cxnSp>
        <p:nvCxnSpPr>
          <p:cNvPr id="137" name="Google Shape;137;p17"/>
          <p:cNvCxnSpPr>
            <a:stCxn id="138" idx="1"/>
            <a:endCxn id="136" idx="2"/>
          </p:cNvCxnSpPr>
          <p:nvPr/>
        </p:nvCxnSpPr>
        <p:spPr>
          <a:xfrm rot="10800000">
            <a:off x="1189265" y="2385133"/>
            <a:ext cx="7371600" cy="76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39" name="Google Shape;139;p17"/>
          <p:cNvGrpSpPr/>
          <p:nvPr/>
        </p:nvGrpSpPr>
        <p:grpSpPr>
          <a:xfrm>
            <a:off x="2725975" y="2094338"/>
            <a:ext cx="5834890" cy="1059396"/>
            <a:chOff x="2725975" y="2094338"/>
            <a:chExt cx="5834890" cy="1059396"/>
          </a:xfrm>
        </p:grpSpPr>
        <p:sp>
          <p:nvSpPr>
            <p:cNvPr id="140" name="Google Shape;140;p17"/>
            <p:cNvSpPr/>
            <p:nvPr/>
          </p:nvSpPr>
          <p:spPr>
            <a:xfrm>
              <a:off x="272597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8.4</a:t>
              </a: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445832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6.3</a:t>
              </a: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619067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2.1</a:t>
              </a: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7974925" y="2095613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1.8</a:t>
              </a:r>
              <a:endParaRPr/>
            </a:p>
          </p:txBody>
        </p:sp>
        <p:cxnSp>
          <p:nvCxnSpPr>
            <p:cNvPr id="144" name="Google Shape;144;p17"/>
            <p:cNvCxnSpPr>
              <a:stCxn id="145" idx="1"/>
              <a:endCxn id="140" idx="2"/>
            </p:cNvCxnSpPr>
            <p:nvPr/>
          </p:nvCxnSpPr>
          <p:spPr>
            <a:xfrm flipH="1" rot="10800000">
              <a:off x="2942217" y="2383787"/>
              <a:ext cx="33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46" name="Google Shape;146;p17"/>
            <p:cNvCxnSpPr>
              <a:stCxn id="147" idx="1"/>
              <a:endCxn id="141" idx="2"/>
            </p:cNvCxnSpPr>
            <p:nvPr/>
          </p:nvCxnSpPr>
          <p:spPr>
            <a:xfrm rot="10800000">
              <a:off x="4677967" y="2383787"/>
              <a:ext cx="30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48" name="Google Shape;148;p17"/>
            <p:cNvCxnSpPr>
              <a:stCxn id="138" idx="1"/>
              <a:endCxn id="142" idx="2"/>
            </p:cNvCxnSpPr>
            <p:nvPr/>
          </p:nvCxnSpPr>
          <p:spPr>
            <a:xfrm rot="10800000">
              <a:off x="6410165" y="2383933"/>
              <a:ext cx="21507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49" name="Google Shape;149;p17"/>
            <p:cNvCxnSpPr>
              <a:stCxn id="150" idx="1"/>
              <a:endCxn id="143" idx="2"/>
            </p:cNvCxnSpPr>
            <p:nvPr/>
          </p:nvCxnSpPr>
          <p:spPr>
            <a:xfrm flipH="1" rot="10800000">
              <a:off x="7765917" y="2384987"/>
              <a:ext cx="428700" cy="764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1" name="Google Shape;151;p17"/>
            <p:cNvCxnSpPr>
              <a:stCxn id="138" idx="1"/>
              <a:endCxn id="141" idx="2"/>
            </p:cNvCxnSpPr>
            <p:nvPr/>
          </p:nvCxnSpPr>
          <p:spPr>
            <a:xfrm rot="10800000">
              <a:off x="4677965" y="2383933"/>
              <a:ext cx="38829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2" name="Google Shape;152;p17"/>
            <p:cNvCxnSpPr>
              <a:stCxn id="138" idx="1"/>
              <a:endCxn id="140" idx="2"/>
            </p:cNvCxnSpPr>
            <p:nvPr/>
          </p:nvCxnSpPr>
          <p:spPr>
            <a:xfrm rot="10800000">
              <a:off x="2945465" y="2383933"/>
              <a:ext cx="56154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3" name="Google Shape;153;p17"/>
            <p:cNvCxnSpPr>
              <a:stCxn id="154" idx="1"/>
              <a:endCxn id="142" idx="2"/>
            </p:cNvCxnSpPr>
            <p:nvPr/>
          </p:nvCxnSpPr>
          <p:spPr>
            <a:xfrm flipH="1" rot="10800000">
              <a:off x="6400757" y="2383787"/>
              <a:ext cx="96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5" name="Google Shape;155;p17"/>
            <p:cNvCxnSpPr>
              <a:stCxn id="138" idx="1"/>
              <a:endCxn id="143" idx="2"/>
            </p:cNvCxnSpPr>
            <p:nvPr/>
          </p:nvCxnSpPr>
          <p:spPr>
            <a:xfrm rot="10800000">
              <a:off x="8194565" y="2385133"/>
              <a:ext cx="366300" cy="76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6" name="Google Shape;156;p17"/>
          <p:cNvSpPr txBox="1"/>
          <p:nvPr/>
        </p:nvSpPr>
        <p:spPr>
          <a:xfrm>
            <a:off x="36525" y="1959475"/>
            <a:ext cx="10977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Attention Logits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157" name="Google Shape;157;p17"/>
          <p:cNvGrpSpPr/>
          <p:nvPr/>
        </p:nvGrpSpPr>
        <p:grpSpPr>
          <a:xfrm>
            <a:off x="36525" y="1164338"/>
            <a:ext cx="8163400" cy="931275"/>
            <a:chOff x="36525" y="1164338"/>
            <a:chExt cx="8163400" cy="931275"/>
          </a:xfrm>
        </p:grpSpPr>
        <p:cxnSp>
          <p:nvCxnSpPr>
            <p:cNvPr id="158" name="Google Shape;158;p17"/>
            <p:cNvCxnSpPr>
              <a:stCxn id="136" idx="0"/>
              <a:endCxn id="159" idx="2"/>
            </p:cNvCxnSpPr>
            <p:nvPr/>
          </p:nvCxnSpPr>
          <p:spPr>
            <a:xfrm rot="10800000">
              <a:off x="1189402" y="1164413"/>
              <a:ext cx="0" cy="93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0" name="Google Shape;160;p17"/>
            <p:cNvCxnSpPr>
              <a:stCxn id="140" idx="0"/>
              <a:endCxn id="161" idx="2"/>
            </p:cNvCxnSpPr>
            <p:nvPr/>
          </p:nvCxnSpPr>
          <p:spPr>
            <a:xfrm rot="10800000">
              <a:off x="2945575" y="1164338"/>
              <a:ext cx="0" cy="930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2" name="Google Shape;162;p17"/>
            <p:cNvCxnSpPr>
              <a:stCxn id="141" idx="0"/>
              <a:endCxn id="163" idx="2"/>
            </p:cNvCxnSpPr>
            <p:nvPr/>
          </p:nvCxnSpPr>
          <p:spPr>
            <a:xfrm rot="10800000">
              <a:off x="4674625" y="1164338"/>
              <a:ext cx="3300" cy="930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4" name="Google Shape;164;p17"/>
            <p:cNvCxnSpPr>
              <a:stCxn id="142" idx="0"/>
              <a:endCxn id="165" idx="2"/>
            </p:cNvCxnSpPr>
            <p:nvPr/>
          </p:nvCxnSpPr>
          <p:spPr>
            <a:xfrm flipH="1" rot="10800000">
              <a:off x="6410275" y="1164338"/>
              <a:ext cx="7200" cy="930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6" name="Google Shape;166;p17"/>
            <p:cNvCxnSpPr>
              <a:stCxn id="143" idx="0"/>
              <a:endCxn id="167" idx="2"/>
            </p:cNvCxnSpPr>
            <p:nvPr/>
          </p:nvCxnSpPr>
          <p:spPr>
            <a:xfrm flipH="1" rot="10800000">
              <a:off x="8194525" y="1164413"/>
              <a:ext cx="5400" cy="93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8" name="Google Shape;168;p17"/>
            <p:cNvSpPr txBox="1"/>
            <p:nvPr/>
          </p:nvSpPr>
          <p:spPr>
            <a:xfrm>
              <a:off x="36525" y="1446950"/>
              <a:ext cx="1097700" cy="1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Softmax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169" name="Google Shape;169;p17"/>
          <p:cNvGrpSpPr/>
          <p:nvPr/>
        </p:nvGrpSpPr>
        <p:grpSpPr>
          <a:xfrm>
            <a:off x="36525" y="743438"/>
            <a:ext cx="8440150" cy="420975"/>
            <a:chOff x="36525" y="743438"/>
            <a:chExt cx="8440150" cy="420975"/>
          </a:xfrm>
        </p:grpSpPr>
        <p:sp>
          <p:nvSpPr>
            <p:cNvPr id="159" name="Google Shape;159;p17"/>
            <p:cNvSpPr/>
            <p:nvPr/>
          </p:nvSpPr>
          <p:spPr>
            <a:xfrm>
              <a:off x="912650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0.01</a:t>
              </a: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266882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0.86</a:t>
              </a: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439792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0.11</a:t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614067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</a:t>
              </a: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792317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</a:t>
              </a:r>
              <a:endParaRPr/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36525" y="743438"/>
              <a:ext cx="1097700" cy="1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Attention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Scores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171" name="Google Shape;171;p17"/>
          <p:cNvGrpSpPr/>
          <p:nvPr/>
        </p:nvGrpSpPr>
        <p:grpSpPr>
          <a:xfrm>
            <a:off x="8132900" y="3131375"/>
            <a:ext cx="855015" cy="1519100"/>
            <a:chOff x="8132900" y="3131375"/>
            <a:chExt cx="855015" cy="1519100"/>
          </a:xfrm>
        </p:grpSpPr>
        <p:grpSp>
          <p:nvGrpSpPr>
            <p:cNvPr id="172" name="Google Shape;172;p17"/>
            <p:cNvGrpSpPr/>
            <p:nvPr/>
          </p:nvGrpSpPr>
          <p:grpSpPr>
            <a:xfrm>
              <a:off x="8132900" y="3151693"/>
              <a:ext cx="855015" cy="1498782"/>
              <a:chOff x="8132900" y="3151693"/>
              <a:chExt cx="855015" cy="1498782"/>
            </a:xfrm>
          </p:grpSpPr>
          <p:grpSp>
            <p:nvGrpSpPr>
              <p:cNvPr id="173" name="Google Shape;173;p17"/>
              <p:cNvGrpSpPr/>
              <p:nvPr/>
            </p:nvGrpSpPr>
            <p:grpSpPr>
              <a:xfrm>
                <a:off x="8314957" y="3151693"/>
                <a:ext cx="490916" cy="129262"/>
                <a:chOff x="1067607" y="1746718"/>
                <a:chExt cx="490916" cy="166660"/>
              </a:xfrm>
            </p:grpSpPr>
            <p:sp>
              <p:nvSpPr>
                <p:cNvPr id="174" name="Google Shape;174;p17"/>
                <p:cNvSpPr/>
                <p:nvPr/>
              </p:nvSpPr>
              <p:spPr>
                <a:xfrm rot="5419169">
                  <a:off x="1428472" y="178332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175" name="Google Shape;175;p17"/>
                <p:cNvSpPr/>
                <p:nvPr/>
              </p:nvSpPr>
              <p:spPr>
                <a:xfrm rot="5419169">
                  <a:off x="1330418" y="178223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138" name="Google Shape;138;p17"/>
                <p:cNvSpPr/>
                <p:nvPr/>
              </p:nvSpPr>
              <p:spPr>
                <a:xfrm rot="5419169">
                  <a:off x="1232364" y="178114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176" name="Google Shape;176;p17"/>
                <p:cNvSpPr/>
                <p:nvPr/>
              </p:nvSpPr>
              <p:spPr>
                <a:xfrm rot="5419169">
                  <a:off x="1134310" y="178005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177" name="Google Shape;177;p17"/>
                <p:cNvSpPr/>
                <p:nvPr/>
              </p:nvSpPr>
              <p:spPr>
                <a:xfrm rot="5419169">
                  <a:off x="1036256" y="177896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</p:grpSp>
          <p:cxnSp>
            <p:nvCxnSpPr>
              <p:cNvPr id="178" name="Google Shape;178;p17"/>
              <p:cNvCxnSpPr>
                <a:stCxn id="179" idx="0"/>
                <a:endCxn id="138" idx="3"/>
              </p:cNvCxnSpPr>
              <p:nvPr/>
            </p:nvCxnSpPr>
            <p:spPr>
              <a:xfrm flipH="1" rot="10800000">
                <a:off x="8132900" y="3278875"/>
                <a:ext cx="427200" cy="137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180" name="Google Shape;180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76671" y="3857121"/>
                <a:ext cx="511245" cy="28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1" name="Google Shape;18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32300" y="3131375"/>
              <a:ext cx="155404" cy="16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p17"/>
          <p:cNvGrpSpPr/>
          <p:nvPr/>
        </p:nvGrpSpPr>
        <p:grpSpPr>
          <a:xfrm>
            <a:off x="791725" y="2384987"/>
            <a:ext cx="400174" cy="764700"/>
            <a:chOff x="791725" y="2384987"/>
            <a:chExt cx="400174" cy="764700"/>
          </a:xfrm>
        </p:grpSpPr>
        <p:cxnSp>
          <p:nvCxnSpPr>
            <p:cNvPr id="183" name="Google Shape;183;p17"/>
            <p:cNvCxnSpPr>
              <a:stCxn id="184" idx="1"/>
              <a:endCxn id="136" idx="2"/>
            </p:cNvCxnSpPr>
            <p:nvPr/>
          </p:nvCxnSpPr>
          <p:spPr>
            <a:xfrm rot="10800000">
              <a:off x="1189499" y="2384987"/>
              <a:ext cx="2400" cy="76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85" name="Google Shape;185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1725" y="2542875"/>
              <a:ext cx="342500" cy="208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17"/>
          <p:cNvSpPr/>
          <p:nvPr/>
        </p:nvSpPr>
        <p:spPr>
          <a:xfrm>
            <a:off x="1091600" y="4654050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28378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4576888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9" name="Google Shape;189;p17"/>
          <p:cNvSpPr/>
          <p:nvPr/>
        </p:nvSpPr>
        <p:spPr>
          <a:xfrm>
            <a:off x="63060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80351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190" name="Google Shape;190;p17"/>
          <p:cNvGrpSpPr/>
          <p:nvPr/>
        </p:nvGrpSpPr>
        <p:grpSpPr>
          <a:xfrm>
            <a:off x="572306" y="3080993"/>
            <a:ext cx="7560594" cy="1573057"/>
            <a:chOff x="573223" y="3079720"/>
            <a:chExt cx="7468729" cy="1553944"/>
          </a:xfrm>
        </p:grpSpPr>
        <p:grpSp>
          <p:nvGrpSpPr>
            <p:cNvPr id="191" name="Google Shape;191;p17"/>
            <p:cNvGrpSpPr/>
            <p:nvPr/>
          </p:nvGrpSpPr>
          <p:grpSpPr>
            <a:xfrm>
              <a:off x="617056" y="3147580"/>
              <a:ext cx="7424895" cy="1486084"/>
              <a:chOff x="617056" y="3147580"/>
              <a:chExt cx="7424895" cy="1486084"/>
            </a:xfrm>
          </p:grpSpPr>
          <p:grpSp>
            <p:nvGrpSpPr>
              <p:cNvPr id="192" name="Google Shape;192;p17"/>
              <p:cNvGrpSpPr/>
              <p:nvPr/>
            </p:nvGrpSpPr>
            <p:grpSpPr>
              <a:xfrm>
                <a:off x="940122" y="3147580"/>
                <a:ext cx="490331" cy="125182"/>
                <a:chOff x="952947" y="1741415"/>
                <a:chExt cx="490331" cy="161400"/>
              </a:xfrm>
            </p:grpSpPr>
            <p:sp>
              <p:nvSpPr>
                <p:cNvPr id="193" name="Google Shape;193;p17"/>
                <p:cNvSpPr/>
                <p:nvPr/>
              </p:nvSpPr>
              <p:spPr>
                <a:xfrm rot="5400000">
                  <a:off x="1313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94" name="Google Shape;194;p17"/>
                <p:cNvSpPr/>
                <p:nvPr/>
              </p:nvSpPr>
              <p:spPr>
                <a:xfrm rot="5400000">
                  <a:off x="121547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84" name="Google Shape;184;p17"/>
                <p:cNvSpPr/>
                <p:nvPr/>
              </p:nvSpPr>
              <p:spPr>
                <a:xfrm rot="5400000">
                  <a:off x="1117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95" name="Google Shape;195;p17"/>
                <p:cNvSpPr/>
                <p:nvPr/>
              </p:nvSpPr>
              <p:spPr>
                <a:xfrm rot="5400000">
                  <a:off x="101935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96" name="Google Shape;196;p17"/>
                <p:cNvSpPr/>
                <p:nvPr/>
              </p:nvSpPr>
              <p:spPr>
                <a:xfrm rot="5400000">
                  <a:off x="92129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197" name="Google Shape;197;p17"/>
              <p:cNvGrpSpPr/>
              <p:nvPr/>
            </p:nvGrpSpPr>
            <p:grpSpPr>
              <a:xfrm>
                <a:off x="2669172" y="3147580"/>
                <a:ext cx="490331" cy="125182"/>
                <a:chOff x="1171222" y="1741415"/>
                <a:chExt cx="490331" cy="161400"/>
              </a:xfrm>
            </p:grpSpPr>
            <p:sp>
              <p:nvSpPr>
                <p:cNvPr id="198" name="Google Shape;198;p17"/>
                <p:cNvSpPr/>
                <p:nvPr/>
              </p:nvSpPr>
              <p:spPr>
                <a:xfrm rot="5400000">
                  <a:off x="1531803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99" name="Google Shape;199;p17"/>
                <p:cNvSpPr/>
                <p:nvPr/>
              </p:nvSpPr>
              <p:spPr>
                <a:xfrm rot="5400000">
                  <a:off x="14337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45" name="Google Shape;145;p17"/>
                <p:cNvSpPr/>
                <p:nvPr/>
              </p:nvSpPr>
              <p:spPr>
                <a:xfrm rot="5400000">
                  <a:off x="133568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0" name="Google Shape;200;p17"/>
                <p:cNvSpPr/>
                <p:nvPr/>
              </p:nvSpPr>
              <p:spPr>
                <a:xfrm rot="5400000">
                  <a:off x="12376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1" name="Google Shape;201;p17"/>
                <p:cNvSpPr/>
                <p:nvPr/>
              </p:nvSpPr>
              <p:spPr>
                <a:xfrm rot="5400000">
                  <a:off x="11395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202" name="Google Shape;202;p17"/>
              <p:cNvGrpSpPr/>
              <p:nvPr/>
            </p:nvGrpSpPr>
            <p:grpSpPr>
              <a:xfrm>
                <a:off x="4386796" y="3147580"/>
                <a:ext cx="490331" cy="125182"/>
                <a:chOff x="1040946" y="1741415"/>
                <a:chExt cx="490331" cy="161400"/>
              </a:xfrm>
            </p:grpSpPr>
            <p:sp>
              <p:nvSpPr>
                <p:cNvPr id="203" name="Google Shape;203;p17"/>
                <p:cNvSpPr/>
                <p:nvPr/>
              </p:nvSpPr>
              <p:spPr>
                <a:xfrm rot="5400000">
                  <a:off x="1401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4" name="Google Shape;204;p17"/>
                <p:cNvSpPr/>
                <p:nvPr/>
              </p:nvSpPr>
              <p:spPr>
                <a:xfrm rot="5400000">
                  <a:off x="1303469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47" name="Google Shape;147;p17"/>
                <p:cNvSpPr/>
                <p:nvPr/>
              </p:nvSpPr>
              <p:spPr>
                <a:xfrm rot="5400000">
                  <a:off x="1205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5" name="Google Shape;205;p17"/>
                <p:cNvSpPr/>
                <p:nvPr/>
              </p:nvSpPr>
              <p:spPr>
                <a:xfrm rot="5400000">
                  <a:off x="110735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6" name="Google Shape;206;p17"/>
                <p:cNvSpPr/>
                <p:nvPr/>
              </p:nvSpPr>
              <p:spPr>
                <a:xfrm rot="5400000">
                  <a:off x="1009296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207" name="Google Shape;207;p17"/>
              <p:cNvGrpSpPr/>
              <p:nvPr/>
            </p:nvGrpSpPr>
            <p:grpSpPr>
              <a:xfrm>
                <a:off x="6085690" y="3147580"/>
                <a:ext cx="490331" cy="125182"/>
                <a:chOff x="860065" y="1741415"/>
                <a:chExt cx="490331" cy="161400"/>
              </a:xfrm>
            </p:grpSpPr>
            <p:sp>
              <p:nvSpPr>
                <p:cNvPr id="208" name="Google Shape;208;p17"/>
                <p:cNvSpPr/>
                <p:nvPr/>
              </p:nvSpPr>
              <p:spPr>
                <a:xfrm rot="5400000">
                  <a:off x="12206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09" name="Google Shape;209;p17"/>
                <p:cNvSpPr/>
                <p:nvPr/>
              </p:nvSpPr>
              <p:spPr>
                <a:xfrm rot="5400000">
                  <a:off x="1122588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54" name="Google Shape;154;p17"/>
                <p:cNvSpPr/>
                <p:nvPr/>
              </p:nvSpPr>
              <p:spPr>
                <a:xfrm rot="5400000">
                  <a:off x="10245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10" name="Google Shape;210;p17"/>
                <p:cNvSpPr/>
                <p:nvPr/>
              </p:nvSpPr>
              <p:spPr>
                <a:xfrm rot="5400000">
                  <a:off x="9264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11" name="Google Shape;211;p17"/>
                <p:cNvSpPr/>
                <p:nvPr/>
              </p:nvSpPr>
              <p:spPr>
                <a:xfrm rot="5400000">
                  <a:off x="82841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212" name="Google Shape;212;p17"/>
              <p:cNvGrpSpPr/>
              <p:nvPr/>
            </p:nvGrpSpPr>
            <p:grpSpPr>
              <a:xfrm>
                <a:off x="7434262" y="3147580"/>
                <a:ext cx="490331" cy="125182"/>
                <a:chOff x="655787" y="1741415"/>
                <a:chExt cx="490331" cy="161400"/>
              </a:xfrm>
            </p:grpSpPr>
            <p:sp>
              <p:nvSpPr>
                <p:cNvPr id="213" name="Google Shape;213;p17"/>
                <p:cNvSpPr/>
                <p:nvPr/>
              </p:nvSpPr>
              <p:spPr>
                <a:xfrm rot="5400000">
                  <a:off x="101636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14" name="Google Shape;214;p17"/>
                <p:cNvSpPr/>
                <p:nvPr/>
              </p:nvSpPr>
              <p:spPr>
                <a:xfrm rot="5400000">
                  <a:off x="91831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150" name="Google Shape;150;p17"/>
                <p:cNvSpPr/>
                <p:nvPr/>
              </p:nvSpPr>
              <p:spPr>
                <a:xfrm rot="5400000">
                  <a:off x="82025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15" name="Google Shape;215;p17"/>
                <p:cNvSpPr/>
                <p:nvPr/>
              </p:nvSpPr>
              <p:spPr>
                <a:xfrm rot="5400000">
                  <a:off x="72219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216" name="Google Shape;216;p17"/>
                <p:cNvSpPr/>
                <p:nvPr/>
              </p:nvSpPr>
              <p:spPr>
                <a:xfrm rot="5400000">
                  <a:off x="62413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cxnSp>
            <p:nvCxnSpPr>
              <p:cNvPr id="217" name="Google Shape;217;p17"/>
              <p:cNvCxnSpPr>
                <a:stCxn id="186" idx="0"/>
                <a:endCxn id="184" idx="3"/>
              </p:cNvCxnSpPr>
              <p:nvPr/>
            </p:nvCxnSpPr>
            <p:spPr>
              <a:xfrm flipH="1" rot="10800000">
                <a:off x="1182819" y="3272864"/>
                <a:ext cx="2400" cy="13608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18" name="Google Shape;218;p17"/>
              <p:cNvCxnSpPr>
                <a:stCxn id="187" idx="0"/>
                <a:endCxn id="145" idx="3"/>
              </p:cNvCxnSpPr>
              <p:nvPr/>
            </p:nvCxnSpPr>
            <p:spPr>
              <a:xfrm flipH="1" rot="10800000">
                <a:off x="2907801" y="3272633"/>
                <a:ext cx="66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19" name="Google Shape;219;p17"/>
              <p:cNvCxnSpPr>
                <a:stCxn id="188" idx="0"/>
                <a:endCxn id="147" idx="3"/>
              </p:cNvCxnSpPr>
              <p:nvPr/>
            </p:nvCxnSpPr>
            <p:spPr>
              <a:xfrm flipH="1" rot="10800000">
                <a:off x="4625758" y="3272633"/>
                <a:ext cx="63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20" name="Google Shape;220;p17"/>
              <p:cNvCxnSpPr>
                <a:stCxn id="189" idx="0"/>
                <a:endCxn id="154" idx="3"/>
              </p:cNvCxnSpPr>
              <p:nvPr/>
            </p:nvCxnSpPr>
            <p:spPr>
              <a:xfrm rot="10800000">
                <a:off x="6330861" y="3272633"/>
                <a:ext cx="30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21" name="Google Shape;221;p17"/>
              <p:cNvCxnSpPr>
                <a:stCxn id="179" idx="0"/>
                <a:endCxn id="150" idx="3"/>
              </p:cNvCxnSpPr>
              <p:nvPr/>
            </p:nvCxnSpPr>
            <p:spPr>
              <a:xfrm rot="10800000">
                <a:off x="7679551" y="3272633"/>
                <a:ext cx="3624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222" name="Google Shape;222;p1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17056" y="3651410"/>
                <a:ext cx="511250" cy="2434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3" name="Google Shape;223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3223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68588" y="3079728"/>
              <a:ext cx="246485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86310" y="3079720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09645" y="3079722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34184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53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Features</a:t>
            </a:r>
            <a:endParaRPr/>
          </a:p>
        </p:txBody>
      </p:sp>
      <p:sp>
        <p:nvSpPr>
          <p:cNvPr id="1825" name="Google Shape;1825;p53"/>
          <p:cNvSpPr txBox="1"/>
          <p:nvPr>
            <p:ph idx="1" type="body"/>
          </p:nvPr>
        </p:nvSpPr>
        <p:spPr>
          <a:xfrm>
            <a:off x="311700" y="1814050"/>
            <a:ext cx="8520600" cy="30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binding features (“tags”) that the model uses [1]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Order-IDs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“tags” the order in which entity-box pairs appear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“order-ID tag” to retrieve correct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Lexical-IDs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“intuitive” solution: retrieve box based on queried entity</a:t>
            </a:r>
            <a:endParaRPr/>
          </a:p>
        </p:txBody>
      </p:sp>
      <p:sp>
        <p:nvSpPr>
          <p:cNvPr id="1826" name="Google Shape;1826;p53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27" name="Google Shape;1827;p53"/>
          <p:cNvSpPr txBox="1"/>
          <p:nvPr/>
        </p:nvSpPr>
        <p:spPr>
          <a:xfrm>
            <a:off x="0" y="481519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[1] Yoav Gur-Arieh, Mor Geva, Atticus Geiger. Mixing Mechanisms: How Language Models Retrieve Bound Entities In-Context. 2025</a:t>
            </a:r>
            <a:endParaRPr sz="800"/>
          </a:p>
        </p:txBody>
      </p:sp>
      <p:sp>
        <p:nvSpPr>
          <p:cNvPr id="1828" name="Google Shape;1828;p53"/>
          <p:cNvSpPr/>
          <p:nvPr/>
        </p:nvSpPr>
        <p:spPr>
          <a:xfrm>
            <a:off x="2278950" y="893040"/>
            <a:ext cx="3060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hat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29" name="Google Shape;1829;p53"/>
          <p:cNvSpPr/>
          <p:nvPr/>
        </p:nvSpPr>
        <p:spPr>
          <a:xfrm>
            <a:off x="4404738" y="893040"/>
            <a:ext cx="3060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jam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30" name="Google Shape;1830;p53"/>
          <p:cNvSpPr/>
          <p:nvPr/>
        </p:nvSpPr>
        <p:spPr>
          <a:xfrm>
            <a:off x="6462913" y="893040"/>
            <a:ext cx="3060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cat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31" name="Google Shape;1831;p53"/>
          <p:cNvSpPr/>
          <p:nvPr/>
        </p:nvSpPr>
        <p:spPr>
          <a:xfrm>
            <a:off x="8692725" y="893050"/>
            <a:ext cx="3975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book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54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Features: Order-ID</a:t>
            </a:r>
            <a:endParaRPr/>
          </a:p>
        </p:txBody>
      </p:sp>
      <p:sp>
        <p:nvSpPr>
          <p:cNvPr id="1837" name="Google Shape;1837;p54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38" name="Google Shape;1838;p54"/>
          <p:cNvSpPr/>
          <p:nvPr/>
        </p:nvSpPr>
        <p:spPr>
          <a:xfrm>
            <a:off x="111452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1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39" name="Google Shape;1839;p54"/>
          <p:cNvSpPr/>
          <p:nvPr/>
        </p:nvSpPr>
        <p:spPr>
          <a:xfrm>
            <a:off x="227895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1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0" name="Google Shape;1840;p54"/>
          <p:cNvSpPr/>
          <p:nvPr/>
        </p:nvSpPr>
        <p:spPr>
          <a:xfrm>
            <a:off x="32418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1" name="Google Shape;1841;p54"/>
          <p:cNvSpPr/>
          <p:nvPr/>
        </p:nvSpPr>
        <p:spPr>
          <a:xfrm>
            <a:off x="441130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2" name="Google Shape;1842;p54"/>
          <p:cNvSpPr/>
          <p:nvPr/>
        </p:nvSpPr>
        <p:spPr>
          <a:xfrm>
            <a:off x="53152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3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3" name="Google Shape;1843;p54"/>
          <p:cNvSpPr/>
          <p:nvPr/>
        </p:nvSpPr>
        <p:spPr>
          <a:xfrm>
            <a:off x="646852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3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4" name="Google Shape;1844;p54"/>
          <p:cNvSpPr/>
          <p:nvPr/>
        </p:nvSpPr>
        <p:spPr>
          <a:xfrm>
            <a:off x="7580875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4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5" name="Google Shape;1845;p54"/>
          <p:cNvSpPr/>
          <p:nvPr/>
        </p:nvSpPr>
        <p:spPr>
          <a:xfrm>
            <a:off x="8725000" y="8923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4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46" name="Google Shape;1846;p54"/>
          <p:cNvSpPr/>
          <p:nvPr/>
        </p:nvSpPr>
        <p:spPr>
          <a:xfrm>
            <a:off x="5437550" y="1244400"/>
            <a:ext cx="140400" cy="19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847" name="Google Shape;184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13" y="2440800"/>
            <a:ext cx="32289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9000" y="2474825"/>
            <a:ext cx="322897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54"/>
          <p:cNvSpPr/>
          <p:nvPr/>
        </p:nvSpPr>
        <p:spPr>
          <a:xfrm>
            <a:off x="4236663" y="863625"/>
            <a:ext cx="3705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850" name="Google Shape;1850;p54"/>
          <p:cNvCxnSpPr>
            <a:stCxn id="1849" idx="2"/>
            <a:endCxn id="1847" idx="0"/>
          </p:cNvCxnSpPr>
          <p:nvPr/>
        </p:nvCxnSpPr>
        <p:spPr>
          <a:xfrm flipH="1">
            <a:off x="2430513" y="1330425"/>
            <a:ext cx="1991400" cy="11103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1" name="Google Shape;1851;p54"/>
          <p:cNvSpPr/>
          <p:nvPr/>
        </p:nvSpPr>
        <p:spPr>
          <a:xfrm>
            <a:off x="2109100" y="863625"/>
            <a:ext cx="3705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852" name="Google Shape;1852;p54"/>
          <p:cNvCxnSpPr>
            <a:stCxn id="1851" idx="2"/>
            <a:endCxn id="1848" idx="0"/>
          </p:cNvCxnSpPr>
          <p:nvPr/>
        </p:nvCxnSpPr>
        <p:spPr>
          <a:xfrm>
            <a:off x="2294350" y="1330425"/>
            <a:ext cx="4419000" cy="114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3" name="Google Shape;1853;p54"/>
          <p:cNvSpPr/>
          <p:nvPr/>
        </p:nvSpPr>
        <p:spPr>
          <a:xfrm>
            <a:off x="6333025" y="863625"/>
            <a:ext cx="3705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54" name="Google Shape;1854;p54"/>
          <p:cNvSpPr/>
          <p:nvPr/>
        </p:nvSpPr>
        <p:spPr>
          <a:xfrm>
            <a:off x="8601000" y="863625"/>
            <a:ext cx="3705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855" name="Google Shape;1855;p54"/>
          <p:cNvCxnSpPr>
            <a:stCxn id="1853" idx="2"/>
            <a:endCxn id="1848" idx="0"/>
          </p:cNvCxnSpPr>
          <p:nvPr/>
        </p:nvCxnSpPr>
        <p:spPr>
          <a:xfrm>
            <a:off x="6518275" y="1330425"/>
            <a:ext cx="195300" cy="114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6" name="Google Shape;1856;p54"/>
          <p:cNvCxnSpPr>
            <a:stCxn id="1854" idx="2"/>
            <a:endCxn id="1848" idx="0"/>
          </p:cNvCxnSpPr>
          <p:nvPr/>
        </p:nvCxnSpPr>
        <p:spPr>
          <a:xfrm flipH="1">
            <a:off x="6713550" y="1330425"/>
            <a:ext cx="2072700" cy="114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7" name="Google Shape;1857;p54"/>
          <p:cNvSpPr txBox="1"/>
          <p:nvPr>
            <p:ph idx="1" type="body"/>
          </p:nvPr>
        </p:nvSpPr>
        <p:spPr>
          <a:xfrm>
            <a:off x="311700" y="3418800"/>
            <a:ext cx="8520600" cy="10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Importantly: we use the same entity tokens and box tokens in all of our samples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This allows us to factor out lexical information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55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Features: Lexical-ID</a:t>
            </a:r>
            <a:endParaRPr/>
          </a:p>
        </p:txBody>
      </p:sp>
      <p:sp>
        <p:nvSpPr>
          <p:cNvPr id="1863" name="Google Shape;1863;p55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64" name="Google Shape;1864;p55"/>
          <p:cNvSpPr/>
          <p:nvPr/>
        </p:nvSpPr>
        <p:spPr>
          <a:xfrm>
            <a:off x="4289821" y="892300"/>
            <a:ext cx="2511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65" name="Google Shape;1865;p55"/>
          <p:cNvSpPr/>
          <p:nvPr/>
        </p:nvSpPr>
        <p:spPr>
          <a:xfrm>
            <a:off x="172500" y="2047300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</a:t>
            </a:r>
            <a:r>
              <a:rPr b="1" lang="en" sz="2000">
                <a:solidFill>
                  <a:srgbClr val="CC0000"/>
                </a:solidFill>
                <a:latin typeface="Cambria Math"/>
                <a:ea typeface="Cambria Math"/>
                <a:cs typeface="Cambria Math"/>
                <a:sym typeface="Cambria Math"/>
              </a:rPr>
              <a:t>The cup is in box Z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. The cat is in box B. The book is in box J. Which box is the </a:t>
            </a:r>
            <a:r>
              <a:rPr b="1" lang="en" sz="2000">
                <a:solidFill>
                  <a:srgbClr val="CC0000"/>
                </a:solidFill>
                <a:latin typeface="Cambria Math"/>
                <a:ea typeface="Cambria Math"/>
                <a:cs typeface="Cambria Math"/>
                <a:sym typeface="Cambria Math"/>
              </a:rPr>
              <a:t>cup</a:t>
            </a: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66" name="Google Shape;1866;p55"/>
          <p:cNvSpPr/>
          <p:nvPr/>
        </p:nvSpPr>
        <p:spPr>
          <a:xfrm>
            <a:off x="4289825" y="2104950"/>
            <a:ext cx="251100" cy="46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1867" name="Google Shape;1867;p55"/>
          <p:cNvCxnSpPr>
            <a:stCxn id="1866" idx="2"/>
            <a:endCxn id="1868" idx="0"/>
          </p:cNvCxnSpPr>
          <p:nvPr/>
        </p:nvCxnSpPr>
        <p:spPr>
          <a:xfrm>
            <a:off x="4415375" y="2571750"/>
            <a:ext cx="2280300" cy="117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68" name="Google Shape;186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000" y="3751350"/>
            <a:ext cx="29432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775" y="3751350"/>
            <a:ext cx="2943225" cy="46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0" name="Google Shape;1870;p55"/>
          <p:cNvCxnSpPr>
            <a:stCxn id="1864" idx="2"/>
            <a:endCxn id="1869" idx="0"/>
          </p:cNvCxnSpPr>
          <p:nvPr/>
        </p:nvCxnSpPr>
        <p:spPr>
          <a:xfrm flipH="1">
            <a:off x="2448271" y="1359100"/>
            <a:ext cx="1967100" cy="2392200"/>
          </a:xfrm>
          <a:prstGeom prst="straightConnector1">
            <a:avLst/>
          </a:prstGeom>
          <a:noFill/>
          <a:ln cap="flat" cmpd="sng" w="28575">
            <a:solidFill>
              <a:srgbClr val="4285F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56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Low-Rank Binding Features</a:t>
            </a:r>
            <a:endParaRPr/>
          </a:p>
        </p:txBody>
      </p:sp>
      <p:sp>
        <p:nvSpPr>
          <p:cNvPr id="1876" name="Google Shape;1876;p56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△C</a:t>
            </a:r>
            <a:r>
              <a:rPr baseline="-25000" lang="en"/>
              <a:t>Order</a:t>
            </a:r>
            <a:r>
              <a:rPr lang="en"/>
              <a:t>, △</a:t>
            </a:r>
            <a:r>
              <a:rPr lang="en"/>
              <a:t>C</a:t>
            </a:r>
            <a:r>
              <a:rPr baseline="-25000" lang="en"/>
              <a:t>Lexical</a:t>
            </a:r>
            <a:r>
              <a:rPr lang="en"/>
              <a:t> are low-rank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i.e., binding features live in low-rank subspaces</a:t>
            </a:r>
            <a:endParaRPr/>
          </a:p>
        </p:txBody>
      </p:sp>
      <p:pic>
        <p:nvPicPr>
          <p:cNvPr id="1877" name="Google Shape;187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2546"/>
            <a:ext cx="9144000" cy="2781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57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Subspaces (PCA)</a:t>
            </a:r>
            <a:endParaRPr/>
          </a:p>
        </p:txBody>
      </p:sp>
      <p:pic>
        <p:nvPicPr>
          <p:cNvPr id="1883" name="Google Shape;1883;p57"/>
          <p:cNvPicPr preferRelativeResize="0"/>
          <p:nvPr/>
        </p:nvPicPr>
        <p:blipFill rotWithShape="1">
          <a:blip r:embed="rId3">
            <a:alphaModFix/>
          </a:blip>
          <a:srcRect b="0" l="0" r="66207" t="0"/>
          <a:stretch/>
        </p:blipFill>
        <p:spPr>
          <a:xfrm>
            <a:off x="3047375" y="2369825"/>
            <a:ext cx="3049250" cy="27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57"/>
          <p:cNvSpPr txBox="1"/>
          <p:nvPr>
            <p:ph idx="1" type="body"/>
          </p:nvPr>
        </p:nvSpPr>
        <p:spPr>
          <a:xfrm>
            <a:off x="311688" y="1779900"/>
            <a:ext cx="8520600" cy="30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key, query vectors onto </a:t>
            </a:r>
            <a:r>
              <a:rPr b="1" lang="en"/>
              <a:t>U</a:t>
            </a:r>
            <a:r>
              <a:rPr baseline="-25000" lang="en"/>
              <a:t>Order</a:t>
            </a:r>
            <a:r>
              <a:rPr lang="en"/>
              <a:t>, </a:t>
            </a:r>
            <a:r>
              <a:rPr b="1" lang="en"/>
              <a:t>V</a:t>
            </a:r>
            <a:r>
              <a:rPr baseline="-25000" lang="en"/>
              <a:t>Order</a:t>
            </a:r>
            <a:endParaRPr b="1" baseline="-25000"/>
          </a:p>
        </p:txBody>
      </p:sp>
      <p:sp>
        <p:nvSpPr>
          <p:cNvPr id="1885" name="Google Shape;1885;p57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86" name="Google Shape;1886;p57"/>
          <p:cNvSpPr/>
          <p:nvPr/>
        </p:nvSpPr>
        <p:spPr>
          <a:xfrm>
            <a:off x="21336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87" name="Google Shape;1887;p57"/>
          <p:cNvSpPr/>
          <p:nvPr/>
        </p:nvSpPr>
        <p:spPr>
          <a:xfrm>
            <a:off x="42519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88" name="Google Shape;1888;p57"/>
          <p:cNvSpPr/>
          <p:nvPr/>
        </p:nvSpPr>
        <p:spPr>
          <a:xfrm>
            <a:off x="63169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89" name="Google Shape;1889;p57"/>
          <p:cNvSpPr/>
          <p:nvPr/>
        </p:nvSpPr>
        <p:spPr>
          <a:xfrm>
            <a:off x="85572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90" name="Google Shape;1890;p57"/>
          <p:cNvSpPr/>
          <p:nvPr/>
        </p:nvSpPr>
        <p:spPr>
          <a:xfrm>
            <a:off x="5722625" y="1310650"/>
            <a:ext cx="243900" cy="34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7F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58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Subspaces (PCA)</a:t>
            </a:r>
            <a:endParaRPr/>
          </a:p>
        </p:txBody>
      </p:sp>
      <p:sp>
        <p:nvSpPr>
          <p:cNvPr id="1896" name="Google Shape;1896;p58"/>
          <p:cNvSpPr txBox="1"/>
          <p:nvPr>
            <p:ph idx="1" type="body"/>
          </p:nvPr>
        </p:nvSpPr>
        <p:spPr>
          <a:xfrm>
            <a:off x="311688" y="1779900"/>
            <a:ext cx="8520600" cy="30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key, query vectors onto </a:t>
            </a:r>
            <a:r>
              <a:rPr b="1" lang="en"/>
              <a:t>U</a:t>
            </a:r>
            <a:r>
              <a:rPr baseline="-25000" lang="en"/>
              <a:t>Lex</a:t>
            </a:r>
            <a:r>
              <a:rPr lang="en"/>
              <a:t>, </a:t>
            </a:r>
            <a:r>
              <a:rPr b="1" lang="en"/>
              <a:t>V</a:t>
            </a:r>
            <a:r>
              <a:rPr baseline="-25000" lang="en"/>
              <a:t>Lex</a:t>
            </a:r>
            <a:endParaRPr b="1" baseline="-25000"/>
          </a:p>
        </p:txBody>
      </p:sp>
      <p:sp>
        <p:nvSpPr>
          <p:cNvPr id="1897" name="Google Shape;1897;p58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98" name="Google Shape;1898;p58"/>
          <p:cNvSpPr/>
          <p:nvPr/>
        </p:nvSpPr>
        <p:spPr>
          <a:xfrm>
            <a:off x="21336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99" name="Google Shape;1899;p58"/>
          <p:cNvSpPr/>
          <p:nvPr/>
        </p:nvSpPr>
        <p:spPr>
          <a:xfrm>
            <a:off x="42519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00" name="Google Shape;1900;p58"/>
          <p:cNvSpPr/>
          <p:nvPr/>
        </p:nvSpPr>
        <p:spPr>
          <a:xfrm>
            <a:off x="63169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01" name="Google Shape;1901;p58"/>
          <p:cNvSpPr/>
          <p:nvPr/>
        </p:nvSpPr>
        <p:spPr>
          <a:xfrm>
            <a:off x="85572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02" name="Google Shape;1902;p58"/>
          <p:cNvSpPr/>
          <p:nvPr/>
        </p:nvSpPr>
        <p:spPr>
          <a:xfrm>
            <a:off x="5722625" y="1310650"/>
            <a:ext cx="243900" cy="34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7F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903" name="Google Shape;1903;p58"/>
          <p:cNvPicPr preferRelativeResize="0"/>
          <p:nvPr/>
        </p:nvPicPr>
        <p:blipFill rotWithShape="1">
          <a:blip r:embed="rId3">
            <a:alphaModFix/>
          </a:blip>
          <a:srcRect b="4159" l="33065" r="0" t="0"/>
          <a:stretch/>
        </p:blipFill>
        <p:spPr>
          <a:xfrm>
            <a:off x="1332400" y="2291550"/>
            <a:ext cx="6479201" cy="28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59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Subspaces (Causal Interventions)</a:t>
            </a:r>
            <a:endParaRPr/>
          </a:p>
        </p:txBody>
      </p:sp>
      <p:sp>
        <p:nvSpPr>
          <p:cNvPr id="1909" name="Google Shape;1909;p59"/>
          <p:cNvSpPr/>
          <p:nvPr/>
        </p:nvSpPr>
        <p:spPr>
          <a:xfrm>
            <a:off x="172500" y="863625"/>
            <a:ext cx="8799000" cy="877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mbria Math"/>
                <a:ea typeface="Cambria Math"/>
                <a:cs typeface="Cambria Math"/>
                <a:sym typeface="Cambria Math"/>
              </a:rPr>
              <a:t>The hat is in box O. The jam is in box Z. The cat is in box B. The book is in box J. Which box is the jam in?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0" name="Google Shape;1910;p59"/>
          <p:cNvSpPr/>
          <p:nvPr/>
        </p:nvSpPr>
        <p:spPr>
          <a:xfrm>
            <a:off x="21336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1" name="Google Shape;1911;p59"/>
          <p:cNvSpPr/>
          <p:nvPr/>
        </p:nvSpPr>
        <p:spPr>
          <a:xfrm>
            <a:off x="4251900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2" name="Google Shape;1912;p59"/>
          <p:cNvSpPr/>
          <p:nvPr/>
        </p:nvSpPr>
        <p:spPr>
          <a:xfrm>
            <a:off x="63169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3" name="Google Shape;1913;p59"/>
          <p:cNvSpPr/>
          <p:nvPr/>
        </p:nvSpPr>
        <p:spPr>
          <a:xfrm>
            <a:off x="8557225" y="960125"/>
            <a:ext cx="3201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4" name="Google Shape;1914;p59"/>
          <p:cNvSpPr/>
          <p:nvPr/>
        </p:nvSpPr>
        <p:spPr>
          <a:xfrm>
            <a:off x="5722625" y="1310650"/>
            <a:ext cx="243900" cy="34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7F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15" name="Google Shape;1915;p59"/>
          <p:cNvSpPr txBox="1"/>
          <p:nvPr>
            <p:ph idx="1" type="body"/>
          </p:nvPr>
        </p:nvSpPr>
        <p:spPr>
          <a:xfrm>
            <a:off x="311700" y="1814050"/>
            <a:ext cx="8659800" cy="9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queried box </a:t>
            </a:r>
            <a:r>
              <a:rPr i="1" lang="en"/>
              <a:t>b</a:t>
            </a:r>
            <a:r>
              <a:rPr i="1" lang="en"/>
              <a:t>*</a:t>
            </a:r>
            <a:r>
              <a:rPr lang="en"/>
              <a:t>, choose a different box </a:t>
            </a:r>
            <a:r>
              <a:rPr i="1" lang="en"/>
              <a:t>b</a:t>
            </a:r>
            <a:r>
              <a:rPr baseline="30000" i="1" lang="en"/>
              <a:t>target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key vectors onto </a:t>
            </a:r>
            <a:r>
              <a:rPr b="1" lang="en"/>
              <a:t>V</a:t>
            </a:r>
            <a:r>
              <a:rPr b="1" baseline="-25000" lang="en"/>
              <a:t>Order</a:t>
            </a:r>
            <a:r>
              <a:rPr lang="en"/>
              <a:t>, </a:t>
            </a:r>
            <a:r>
              <a:rPr b="1" lang="en"/>
              <a:t>V</a:t>
            </a:r>
            <a:r>
              <a:rPr b="1" baseline="-25000" lang="en"/>
              <a:t>Lexical</a:t>
            </a:r>
            <a:r>
              <a:rPr b="1" lang="en"/>
              <a:t>, </a:t>
            </a:r>
            <a:r>
              <a:rPr lang="en"/>
              <a:t>or both. S</a:t>
            </a:r>
            <a:r>
              <a:rPr lang="en"/>
              <a:t>wap coordinates between </a:t>
            </a:r>
            <a:r>
              <a:rPr i="1" lang="en"/>
              <a:t>b</a:t>
            </a:r>
            <a:r>
              <a:rPr i="1" lang="en"/>
              <a:t>*, b</a:t>
            </a:r>
            <a:r>
              <a:rPr baseline="30000" i="1" lang="en"/>
              <a:t>target</a:t>
            </a:r>
            <a:endParaRPr i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60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Subspaces (Causal Interventions)</a:t>
            </a:r>
            <a:endParaRPr/>
          </a:p>
        </p:txBody>
      </p:sp>
      <p:pic>
        <p:nvPicPr>
          <p:cNvPr id="1921" name="Google Shape;19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359" y="1440175"/>
            <a:ext cx="5603275" cy="31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60"/>
          <p:cNvSpPr/>
          <p:nvPr/>
        </p:nvSpPr>
        <p:spPr>
          <a:xfrm>
            <a:off x="3467100" y="2889684"/>
            <a:ext cx="1173600" cy="109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23" name="Google Shape;1923;p60"/>
          <p:cNvSpPr/>
          <p:nvPr/>
        </p:nvSpPr>
        <p:spPr>
          <a:xfrm>
            <a:off x="4614600" y="1934575"/>
            <a:ext cx="565500" cy="204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924" name="Google Shape;1924;p60"/>
          <p:cNvSpPr/>
          <p:nvPr/>
        </p:nvSpPr>
        <p:spPr>
          <a:xfrm>
            <a:off x="5300400" y="1934575"/>
            <a:ext cx="1745700" cy="204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61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1930" name="Google Shape;1930;p61"/>
          <p:cNvSpPr txBox="1"/>
          <p:nvPr>
            <p:ph idx="1" type="body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Decomposing QK space reveals low-rank subspaces encoding features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directions: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Contrastive covariance relies on carefully crafted +/- pairs - how to remove this constraint?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SAEs assume rank-1 decompositions - should we be designing low-rank decompositions?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62"/>
          <p:cNvSpPr txBox="1"/>
          <p:nvPr>
            <p:ph type="ctrTitle"/>
          </p:nvPr>
        </p:nvSpPr>
        <p:spPr>
          <a:xfrm>
            <a:off x="311700" y="286850"/>
            <a:ext cx="8520600" cy="161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80"/>
              <a:t>Thank you!</a:t>
            </a:r>
            <a:endParaRPr sz="3980"/>
          </a:p>
        </p:txBody>
      </p:sp>
      <p:sp>
        <p:nvSpPr>
          <p:cNvPr id="1936" name="Google Shape;1936;p62"/>
          <p:cNvSpPr txBox="1"/>
          <p:nvPr>
            <p:ph idx="1" type="subTitle"/>
          </p:nvPr>
        </p:nvSpPr>
        <p:spPr>
          <a:xfrm>
            <a:off x="6821400" y="3916425"/>
            <a:ext cx="2123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Martin Wattenberg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DeepMind</a:t>
            </a:r>
            <a:endParaRPr sz="1879"/>
          </a:p>
        </p:txBody>
      </p:sp>
      <p:sp>
        <p:nvSpPr>
          <p:cNvPr id="1937" name="Google Shape;1937;p62"/>
          <p:cNvSpPr txBox="1"/>
          <p:nvPr>
            <p:ph idx="1" type="subTitle"/>
          </p:nvPr>
        </p:nvSpPr>
        <p:spPr>
          <a:xfrm>
            <a:off x="199188" y="3916425"/>
            <a:ext cx="1523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Andrew Lee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</a:t>
            </a:r>
            <a:endParaRPr sz="1879"/>
          </a:p>
        </p:txBody>
      </p:sp>
      <p:sp>
        <p:nvSpPr>
          <p:cNvPr id="1938" name="Google Shape;1938;p62"/>
          <p:cNvSpPr txBox="1"/>
          <p:nvPr>
            <p:ph idx="1" type="subTitle"/>
          </p:nvPr>
        </p:nvSpPr>
        <p:spPr>
          <a:xfrm>
            <a:off x="2108838" y="3916450"/>
            <a:ext cx="2232600" cy="11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Yonatan Belinkov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Technion - IIT,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Kempner Institute</a:t>
            </a:r>
            <a:endParaRPr sz="1879"/>
          </a:p>
        </p:txBody>
      </p:sp>
      <p:sp>
        <p:nvSpPr>
          <p:cNvPr id="1939" name="Google Shape;1939;p62"/>
          <p:cNvSpPr txBox="1"/>
          <p:nvPr>
            <p:ph idx="1" type="subTitle"/>
          </p:nvPr>
        </p:nvSpPr>
        <p:spPr>
          <a:xfrm>
            <a:off x="4492413" y="3916425"/>
            <a:ext cx="2123400" cy="10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Fernanda Viégas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Harvard,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DeepMind</a:t>
            </a:r>
            <a:endParaRPr sz="1879"/>
          </a:p>
        </p:txBody>
      </p:sp>
      <p:pic>
        <p:nvPicPr>
          <p:cNvPr id="1940" name="Google Shape;1940;p62"/>
          <p:cNvPicPr preferRelativeResize="0"/>
          <p:nvPr/>
        </p:nvPicPr>
        <p:blipFill rotWithShape="1">
          <a:blip r:embed="rId3">
            <a:alphaModFix/>
          </a:blip>
          <a:srcRect b="0" l="-1060" r="1059" t="0"/>
          <a:stretch/>
        </p:blipFill>
        <p:spPr>
          <a:xfrm>
            <a:off x="7186125" y="2305300"/>
            <a:ext cx="1393949" cy="15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62"/>
          <p:cNvPicPr preferRelativeResize="0"/>
          <p:nvPr/>
        </p:nvPicPr>
        <p:blipFill rotWithShape="1">
          <a:blip r:embed="rId4">
            <a:alphaModFix/>
          </a:blip>
          <a:srcRect b="22022" l="3245" r="9509" t="14420"/>
          <a:stretch/>
        </p:blipFill>
        <p:spPr>
          <a:xfrm>
            <a:off x="4792567" y="2305300"/>
            <a:ext cx="1523100" cy="15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62"/>
          <p:cNvPicPr preferRelativeResize="0"/>
          <p:nvPr/>
        </p:nvPicPr>
        <p:blipFill rotWithShape="1">
          <a:blip r:embed="rId5">
            <a:alphaModFix/>
          </a:blip>
          <a:srcRect b="0" l="4200" r="4282" t="0"/>
          <a:stretch/>
        </p:blipFill>
        <p:spPr>
          <a:xfrm>
            <a:off x="2528158" y="2279625"/>
            <a:ext cx="1393950" cy="15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62"/>
          <p:cNvPicPr preferRelativeResize="0"/>
          <p:nvPr/>
        </p:nvPicPr>
        <p:blipFill rotWithShape="1">
          <a:blip r:embed="rId6">
            <a:alphaModFix/>
          </a:blip>
          <a:srcRect b="12128" l="0" r="0" t="1975"/>
          <a:stretch/>
        </p:blipFill>
        <p:spPr>
          <a:xfrm>
            <a:off x="263750" y="2308162"/>
            <a:ext cx="1393950" cy="152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recap: Attention</a:t>
            </a:r>
            <a:endParaRPr/>
          </a:p>
        </p:txBody>
      </p:sp>
      <p:sp>
        <p:nvSpPr>
          <p:cNvPr id="233" name="Google Shape;233;p18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234" name="Google Shape;234;p18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235" name="Google Shape;235;p18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237" name="Google Shape;237;p18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238" name="Google Shape;238;p18"/>
          <p:cNvGrpSpPr/>
          <p:nvPr/>
        </p:nvGrpSpPr>
        <p:grpSpPr>
          <a:xfrm>
            <a:off x="900985" y="4640509"/>
            <a:ext cx="7504819" cy="125182"/>
            <a:chOff x="922235" y="4314234"/>
            <a:chExt cx="7504819" cy="125182"/>
          </a:xfrm>
        </p:grpSpPr>
        <p:grpSp>
          <p:nvGrpSpPr>
            <p:cNvPr id="239" name="Google Shape;239;p18"/>
            <p:cNvGrpSpPr/>
            <p:nvPr/>
          </p:nvGrpSpPr>
          <p:grpSpPr>
            <a:xfrm>
              <a:off x="922235" y="4314234"/>
              <a:ext cx="588388" cy="125182"/>
              <a:chOff x="935060" y="1804629"/>
              <a:chExt cx="588388" cy="161400"/>
            </a:xfrm>
          </p:grpSpPr>
          <p:sp>
            <p:nvSpPr>
              <p:cNvPr id="240" name="Google Shape;240;p18"/>
              <p:cNvSpPr/>
              <p:nvPr/>
            </p:nvSpPr>
            <p:spPr>
              <a:xfrm rot="5400000">
                <a:off x="139369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1" name="Google Shape;241;p18"/>
              <p:cNvSpPr/>
              <p:nvPr/>
            </p:nvSpPr>
            <p:spPr>
              <a:xfrm rot="5400000">
                <a:off x="1295641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2" name="Google Shape;242;p18"/>
              <p:cNvSpPr/>
              <p:nvPr/>
            </p:nvSpPr>
            <p:spPr>
              <a:xfrm rot="5400000">
                <a:off x="119758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 rot="5400000">
                <a:off x="1099525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4" name="Google Shape;244;p18"/>
              <p:cNvSpPr/>
              <p:nvPr/>
            </p:nvSpPr>
            <p:spPr>
              <a:xfrm rot="5400000">
                <a:off x="100146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5" name="Google Shape;245;p18"/>
              <p:cNvSpPr/>
              <p:nvPr/>
            </p:nvSpPr>
            <p:spPr>
              <a:xfrm rot="5400000">
                <a:off x="903410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46" name="Google Shape;246;p18"/>
            <p:cNvGrpSpPr/>
            <p:nvPr/>
          </p:nvGrpSpPr>
          <p:grpSpPr>
            <a:xfrm>
              <a:off x="2661599" y="4314234"/>
              <a:ext cx="588388" cy="125182"/>
              <a:chOff x="1203460" y="1804629"/>
              <a:chExt cx="588388" cy="161400"/>
            </a:xfrm>
          </p:grpSpPr>
          <p:sp>
            <p:nvSpPr>
              <p:cNvPr id="247" name="Google Shape;247;p18"/>
              <p:cNvSpPr/>
              <p:nvPr/>
            </p:nvSpPr>
            <p:spPr>
              <a:xfrm rot="5400000">
                <a:off x="166209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 rot="5400000">
                <a:off x="1564041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 rot="5400000">
                <a:off x="146598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 rot="5400000">
                <a:off x="1367925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 rot="5400000">
                <a:off x="126986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2" name="Google Shape;252;p18"/>
              <p:cNvSpPr/>
              <p:nvPr/>
            </p:nvSpPr>
            <p:spPr>
              <a:xfrm rot="5400000">
                <a:off x="1171810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53" name="Google Shape;253;p18"/>
            <p:cNvGrpSpPr/>
            <p:nvPr/>
          </p:nvGrpSpPr>
          <p:grpSpPr>
            <a:xfrm>
              <a:off x="4380425" y="4314234"/>
              <a:ext cx="588388" cy="125182"/>
              <a:chOff x="1038523" y="1804629"/>
              <a:chExt cx="588388" cy="161400"/>
            </a:xfrm>
          </p:grpSpPr>
          <p:sp>
            <p:nvSpPr>
              <p:cNvPr id="254" name="Google Shape;254;p18"/>
              <p:cNvSpPr/>
              <p:nvPr/>
            </p:nvSpPr>
            <p:spPr>
              <a:xfrm rot="5400000">
                <a:off x="1497161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 rot="5400000">
                <a:off x="139910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 rot="5400000">
                <a:off x="1301045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 rot="5400000">
                <a:off x="120298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rot="5400000">
                <a:off x="1104930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 rot="5400000">
                <a:off x="100687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60" name="Google Shape;260;p18"/>
            <p:cNvGrpSpPr/>
            <p:nvPr/>
          </p:nvGrpSpPr>
          <p:grpSpPr>
            <a:xfrm>
              <a:off x="6109552" y="4314234"/>
              <a:ext cx="588388" cy="125182"/>
              <a:chOff x="883923" y="1804629"/>
              <a:chExt cx="588388" cy="161400"/>
            </a:xfrm>
          </p:grpSpPr>
          <p:sp>
            <p:nvSpPr>
              <p:cNvPr id="261" name="Google Shape;261;p18"/>
              <p:cNvSpPr/>
              <p:nvPr/>
            </p:nvSpPr>
            <p:spPr>
              <a:xfrm rot="5400000">
                <a:off x="1342561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 rot="5400000">
                <a:off x="124450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 rot="5400000">
                <a:off x="1146445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 rot="5400000">
                <a:off x="104838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 rot="5400000">
                <a:off x="950330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 rot="5400000">
                <a:off x="85227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67" name="Google Shape;267;p18"/>
            <p:cNvGrpSpPr/>
            <p:nvPr/>
          </p:nvGrpSpPr>
          <p:grpSpPr>
            <a:xfrm>
              <a:off x="7838666" y="4314234"/>
              <a:ext cx="588388" cy="125182"/>
              <a:chOff x="935085" y="1804629"/>
              <a:chExt cx="588388" cy="161400"/>
            </a:xfrm>
          </p:grpSpPr>
          <p:sp>
            <p:nvSpPr>
              <p:cNvPr id="268" name="Google Shape;268;p18"/>
              <p:cNvSpPr/>
              <p:nvPr/>
            </p:nvSpPr>
            <p:spPr>
              <a:xfrm rot="5400000">
                <a:off x="139372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rot="5400000">
                <a:off x="1295666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 rot="5400000">
                <a:off x="1197608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 rot="5400000">
                <a:off x="1099550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 rot="5400000">
                <a:off x="1001493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 rot="5400000">
                <a:off x="903435" y="1836279"/>
                <a:ext cx="161400" cy="98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grpSp>
        <p:nvGrpSpPr>
          <p:cNvPr id="274" name="Google Shape;274;p18"/>
          <p:cNvGrpSpPr/>
          <p:nvPr/>
        </p:nvGrpSpPr>
        <p:grpSpPr>
          <a:xfrm>
            <a:off x="36525" y="743438"/>
            <a:ext cx="8440150" cy="420975"/>
            <a:chOff x="36525" y="743438"/>
            <a:chExt cx="8440150" cy="420975"/>
          </a:xfrm>
        </p:grpSpPr>
        <p:sp>
          <p:nvSpPr>
            <p:cNvPr id="275" name="Google Shape;275;p18"/>
            <p:cNvSpPr/>
            <p:nvPr/>
          </p:nvSpPr>
          <p:spPr>
            <a:xfrm>
              <a:off x="93972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0.01</a:t>
              </a: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266882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0.86</a:t>
              </a: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4414350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0.11</a:t>
              </a: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614067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</a:t>
              </a: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7923175" y="874913"/>
              <a:ext cx="553500" cy="2895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0.0</a:t>
              </a:r>
              <a:endParaRPr/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36525" y="743438"/>
              <a:ext cx="1097700" cy="1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Attention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Scores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8"/>
          <p:cNvGrpSpPr/>
          <p:nvPr/>
        </p:nvGrpSpPr>
        <p:grpSpPr>
          <a:xfrm>
            <a:off x="528760" y="3175230"/>
            <a:ext cx="7837639" cy="1465320"/>
            <a:chOff x="532450" y="2944430"/>
            <a:chExt cx="7837639" cy="1465320"/>
          </a:xfrm>
        </p:grpSpPr>
        <p:grpSp>
          <p:nvGrpSpPr>
            <p:cNvPr id="282" name="Google Shape;282;p18"/>
            <p:cNvGrpSpPr/>
            <p:nvPr/>
          </p:nvGrpSpPr>
          <p:grpSpPr>
            <a:xfrm>
              <a:off x="960493" y="2944430"/>
              <a:ext cx="490331" cy="125182"/>
              <a:chOff x="964814" y="1923146"/>
              <a:chExt cx="490331" cy="161400"/>
            </a:xfrm>
          </p:grpSpPr>
          <p:sp>
            <p:nvSpPr>
              <p:cNvPr id="283" name="Google Shape;283;p18"/>
              <p:cNvSpPr/>
              <p:nvPr/>
            </p:nvSpPr>
            <p:spPr>
              <a:xfrm rot="5400000">
                <a:off x="132539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 rot="5400000">
                <a:off x="1227337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 rot="5400000">
                <a:off x="1129279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 rot="5400000">
                <a:off x="1031221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 rot="5400000">
                <a:off x="93316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88" name="Google Shape;288;p18"/>
            <p:cNvGrpSpPr/>
            <p:nvPr/>
          </p:nvGrpSpPr>
          <p:grpSpPr>
            <a:xfrm>
              <a:off x="2696381" y="2944430"/>
              <a:ext cx="490331" cy="125182"/>
              <a:chOff x="1189926" y="1923146"/>
              <a:chExt cx="490331" cy="161400"/>
            </a:xfrm>
          </p:grpSpPr>
          <p:sp>
            <p:nvSpPr>
              <p:cNvPr id="289" name="Google Shape;289;p18"/>
              <p:cNvSpPr/>
              <p:nvPr/>
            </p:nvSpPr>
            <p:spPr>
              <a:xfrm rot="5400000">
                <a:off x="1550507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 rot="5400000">
                <a:off x="1452449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 rot="5400000">
                <a:off x="1354392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 rot="5400000">
                <a:off x="125633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 rot="5400000">
                <a:off x="1158276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294" name="Google Shape;294;p18"/>
            <p:cNvGrpSpPr/>
            <p:nvPr/>
          </p:nvGrpSpPr>
          <p:grpSpPr>
            <a:xfrm>
              <a:off x="4413381" y="2944430"/>
              <a:ext cx="490331" cy="125182"/>
              <a:chOff x="1059026" y="1923146"/>
              <a:chExt cx="490331" cy="161400"/>
            </a:xfrm>
          </p:grpSpPr>
          <p:sp>
            <p:nvSpPr>
              <p:cNvPr id="295" name="Google Shape;295;p18"/>
              <p:cNvSpPr/>
              <p:nvPr/>
            </p:nvSpPr>
            <p:spPr>
              <a:xfrm rot="5400000">
                <a:off x="1419607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 rot="5400000">
                <a:off x="1321549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 rot="5400000">
                <a:off x="1223492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 rot="5400000">
                <a:off x="112543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 rot="5400000">
                <a:off x="1027376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300" name="Google Shape;300;p18"/>
            <p:cNvGrpSpPr/>
            <p:nvPr/>
          </p:nvGrpSpPr>
          <p:grpSpPr>
            <a:xfrm>
              <a:off x="6157281" y="2944430"/>
              <a:ext cx="490331" cy="125182"/>
              <a:chOff x="923151" y="1923146"/>
              <a:chExt cx="490331" cy="161400"/>
            </a:xfrm>
          </p:grpSpPr>
          <p:sp>
            <p:nvSpPr>
              <p:cNvPr id="301" name="Google Shape;301;p18"/>
              <p:cNvSpPr/>
              <p:nvPr/>
            </p:nvSpPr>
            <p:spPr>
              <a:xfrm rot="5400000">
                <a:off x="1283732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 rot="5400000">
                <a:off x="118567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 rot="5400000">
                <a:off x="1087617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 rot="5400000">
                <a:off x="989559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 rot="5400000">
                <a:off x="891501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306" name="Google Shape;306;p18"/>
            <p:cNvGrpSpPr/>
            <p:nvPr/>
          </p:nvGrpSpPr>
          <p:grpSpPr>
            <a:xfrm>
              <a:off x="7879758" y="2944430"/>
              <a:ext cx="490331" cy="125182"/>
              <a:chOff x="855454" y="1923146"/>
              <a:chExt cx="490331" cy="161400"/>
            </a:xfrm>
          </p:grpSpPr>
          <p:sp>
            <p:nvSpPr>
              <p:cNvPr id="307" name="Google Shape;307;p18"/>
              <p:cNvSpPr/>
              <p:nvPr/>
            </p:nvSpPr>
            <p:spPr>
              <a:xfrm rot="5400000">
                <a:off x="1216035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 rot="5400000">
                <a:off x="1117977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 rot="5400000">
                <a:off x="1019919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 rot="5400000">
                <a:off x="921862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 rot="5400000">
                <a:off x="823804" y="1954796"/>
                <a:ext cx="161400" cy="981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cxnSp>
          <p:nvCxnSpPr>
            <p:cNvPr id="312" name="Google Shape;312;p18"/>
            <p:cNvCxnSpPr>
              <a:stCxn id="313" idx="0"/>
              <a:endCxn id="285" idx="3"/>
            </p:cNvCxnSpPr>
            <p:nvPr/>
          </p:nvCxnSpPr>
          <p:spPr>
            <a:xfrm flipH="1" rot="10800000">
              <a:off x="1199215" y="3069525"/>
              <a:ext cx="6300" cy="1336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4" name="Google Shape;314;p18"/>
            <p:cNvCxnSpPr>
              <a:stCxn id="315" idx="0"/>
              <a:endCxn id="291" idx="3"/>
            </p:cNvCxnSpPr>
            <p:nvPr/>
          </p:nvCxnSpPr>
          <p:spPr>
            <a:xfrm rot="10800000">
              <a:off x="2941540" y="3069600"/>
              <a:ext cx="0" cy="134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6" name="Google Shape;316;p18"/>
            <p:cNvCxnSpPr>
              <a:stCxn id="317" idx="0"/>
              <a:endCxn id="297" idx="3"/>
            </p:cNvCxnSpPr>
            <p:nvPr/>
          </p:nvCxnSpPr>
          <p:spPr>
            <a:xfrm rot="10800000">
              <a:off x="4658540" y="3069600"/>
              <a:ext cx="0" cy="134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8" name="Google Shape;318;p18"/>
            <p:cNvCxnSpPr>
              <a:stCxn id="319" idx="0"/>
              <a:endCxn id="303" idx="3"/>
            </p:cNvCxnSpPr>
            <p:nvPr/>
          </p:nvCxnSpPr>
          <p:spPr>
            <a:xfrm flipH="1" rot="10800000">
              <a:off x="6386240" y="3069600"/>
              <a:ext cx="16200" cy="134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0" name="Google Shape;320;p18"/>
            <p:cNvCxnSpPr>
              <a:stCxn id="321" idx="0"/>
              <a:endCxn id="309" idx="3"/>
            </p:cNvCxnSpPr>
            <p:nvPr/>
          </p:nvCxnSpPr>
          <p:spPr>
            <a:xfrm flipH="1" rot="10800000">
              <a:off x="8117865" y="3069650"/>
              <a:ext cx="7200" cy="134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322" name="Google Shape;32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2450" y="3535300"/>
              <a:ext cx="481200" cy="226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3" name="Google Shape;323;p18"/>
          <p:cNvGrpSpPr/>
          <p:nvPr/>
        </p:nvGrpSpPr>
        <p:grpSpPr>
          <a:xfrm>
            <a:off x="1479835" y="3079463"/>
            <a:ext cx="7649700" cy="293900"/>
            <a:chOff x="1457300" y="2721263"/>
            <a:chExt cx="7649700" cy="293900"/>
          </a:xfrm>
        </p:grpSpPr>
        <p:grpSp>
          <p:nvGrpSpPr>
            <p:cNvPr id="324" name="Google Shape;324;p18"/>
            <p:cNvGrpSpPr/>
            <p:nvPr/>
          </p:nvGrpSpPr>
          <p:grpSpPr>
            <a:xfrm>
              <a:off x="1708215" y="2721263"/>
              <a:ext cx="7398785" cy="293900"/>
              <a:chOff x="1129390" y="874913"/>
              <a:chExt cx="7398785" cy="293900"/>
            </a:xfrm>
          </p:grpSpPr>
          <p:sp>
            <p:nvSpPr>
              <p:cNvPr id="325" name="Google Shape;325;p18"/>
              <p:cNvSpPr/>
              <p:nvPr/>
            </p:nvSpPr>
            <p:spPr>
              <a:xfrm>
                <a:off x="1129390" y="874925"/>
                <a:ext cx="532500" cy="2895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0.01</a:t>
                </a: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2846125" y="874913"/>
                <a:ext cx="553500" cy="2895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0.86</a:t>
                </a: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4604875" y="879313"/>
                <a:ext cx="553500" cy="2895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0.11</a:t>
                </a: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6289775" y="874913"/>
                <a:ext cx="553500" cy="2895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0.0</a:t>
                </a:r>
                <a:endParaRPr/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7974675" y="874913"/>
                <a:ext cx="553500" cy="289500"/>
              </a:xfrm>
              <a:prstGeom prst="rect">
                <a:avLst/>
              </a:prstGeom>
              <a:solidFill>
                <a:srgbClr val="D9EAD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0.0</a:t>
                </a:r>
                <a:endParaRPr/>
              </a:p>
            </p:txBody>
          </p:sp>
        </p:grpSp>
        <p:sp>
          <p:nvSpPr>
            <p:cNvPr id="330" name="Google Shape;330;p18"/>
            <p:cNvSpPr/>
            <p:nvPr/>
          </p:nvSpPr>
          <p:spPr>
            <a:xfrm>
              <a:off x="1457300" y="2757175"/>
              <a:ext cx="267300" cy="226500"/>
            </a:xfrm>
            <a:prstGeom prst="mathMultiply">
              <a:avLst>
                <a:gd fmla="val 13146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3172700" y="2752775"/>
              <a:ext cx="267300" cy="226500"/>
            </a:xfrm>
            <a:prstGeom prst="mathMultiply">
              <a:avLst>
                <a:gd fmla="val 13146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4929775" y="2757175"/>
              <a:ext cx="267300" cy="226500"/>
            </a:xfrm>
            <a:prstGeom prst="mathMultiply">
              <a:avLst>
                <a:gd fmla="val 13146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6626575" y="2757175"/>
              <a:ext cx="267300" cy="226500"/>
            </a:xfrm>
            <a:prstGeom prst="mathMultiply">
              <a:avLst>
                <a:gd fmla="val 13146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8319975" y="2749800"/>
              <a:ext cx="267300" cy="226500"/>
            </a:xfrm>
            <a:prstGeom prst="mathMultiply">
              <a:avLst>
                <a:gd fmla="val 13146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>
            <a:off x="1216475" y="1164413"/>
            <a:ext cx="7636250" cy="1919400"/>
            <a:chOff x="1216475" y="1164413"/>
            <a:chExt cx="7636250" cy="1919400"/>
          </a:xfrm>
        </p:grpSpPr>
        <p:cxnSp>
          <p:nvCxnSpPr>
            <p:cNvPr id="336" name="Google Shape;336;p18"/>
            <p:cNvCxnSpPr>
              <a:stCxn id="275" idx="2"/>
              <a:endCxn id="325" idx="0"/>
            </p:cNvCxnSpPr>
            <p:nvPr/>
          </p:nvCxnSpPr>
          <p:spPr>
            <a:xfrm>
              <a:off x="1216475" y="1164413"/>
              <a:ext cx="780600" cy="191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7" name="Google Shape;337;p18"/>
            <p:cNvCxnSpPr>
              <a:stCxn id="276" idx="2"/>
              <a:endCxn id="326" idx="0"/>
            </p:cNvCxnSpPr>
            <p:nvPr/>
          </p:nvCxnSpPr>
          <p:spPr>
            <a:xfrm>
              <a:off x="2945575" y="1164413"/>
              <a:ext cx="778800" cy="191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8" name="Google Shape;338;p18"/>
            <p:cNvCxnSpPr>
              <a:stCxn id="277" idx="2"/>
              <a:endCxn id="327" idx="0"/>
            </p:cNvCxnSpPr>
            <p:nvPr/>
          </p:nvCxnSpPr>
          <p:spPr>
            <a:xfrm>
              <a:off x="4691100" y="1164413"/>
              <a:ext cx="792000" cy="191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9" name="Google Shape;339;p18"/>
            <p:cNvCxnSpPr>
              <a:stCxn id="278" idx="2"/>
              <a:endCxn id="328" idx="0"/>
            </p:cNvCxnSpPr>
            <p:nvPr/>
          </p:nvCxnSpPr>
          <p:spPr>
            <a:xfrm>
              <a:off x="6417425" y="1164413"/>
              <a:ext cx="750600" cy="191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0" name="Google Shape;340;p18"/>
            <p:cNvCxnSpPr>
              <a:stCxn id="279" idx="2"/>
              <a:endCxn id="329" idx="0"/>
            </p:cNvCxnSpPr>
            <p:nvPr/>
          </p:nvCxnSpPr>
          <p:spPr>
            <a:xfrm>
              <a:off x="8199925" y="1164413"/>
              <a:ext cx="652800" cy="191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41" name="Google Shape;341;p18"/>
          <p:cNvGrpSpPr/>
          <p:nvPr/>
        </p:nvGrpSpPr>
        <p:grpSpPr>
          <a:xfrm>
            <a:off x="1201969" y="2185050"/>
            <a:ext cx="6919265" cy="990180"/>
            <a:chOff x="1201969" y="2185050"/>
            <a:chExt cx="6919265" cy="990180"/>
          </a:xfrm>
        </p:grpSpPr>
        <p:sp>
          <p:nvSpPr>
            <p:cNvPr id="342" name="Google Shape;342;p18"/>
            <p:cNvSpPr/>
            <p:nvPr/>
          </p:nvSpPr>
          <p:spPr>
            <a:xfrm>
              <a:off x="4470150" y="2185050"/>
              <a:ext cx="411900" cy="386700"/>
            </a:xfrm>
            <a:prstGeom prst="mathPlus">
              <a:avLst>
                <a:gd fmla="val 12895" name="adj1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43" name="Google Shape;343;p18"/>
            <p:cNvCxnSpPr>
              <a:stCxn id="285" idx="1"/>
              <a:endCxn id="342" idx="1"/>
            </p:cNvCxnSpPr>
            <p:nvPr/>
          </p:nvCxnSpPr>
          <p:spPr>
            <a:xfrm flipH="1" rot="10800000">
              <a:off x="1201969" y="2520630"/>
              <a:ext cx="3474000" cy="6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4" name="Google Shape;344;p18"/>
            <p:cNvCxnSpPr>
              <a:stCxn id="291" idx="1"/>
              <a:endCxn id="342" idx="1"/>
            </p:cNvCxnSpPr>
            <p:nvPr/>
          </p:nvCxnSpPr>
          <p:spPr>
            <a:xfrm flipH="1" rot="10800000">
              <a:off x="2937857" y="2520630"/>
              <a:ext cx="1738200" cy="6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5" name="Google Shape;345;p18"/>
            <p:cNvCxnSpPr>
              <a:stCxn id="297" idx="1"/>
              <a:endCxn id="342" idx="1"/>
            </p:cNvCxnSpPr>
            <p:nvPr/>
          </p:nvCxnSpPr>
          <p:spPr>
            <a:xfrm flipH="1" rot="10800000">
              <a:off x="4654857" y="2520630"/>
              <a:ext cx="21300" cy="6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6" name="Google Shape;346;p18"/>
            <p:cNvCxnSpPr>
              <a:stCxn id="303" idx="1"/>
              <a:endCxn id="342" idx="1"/>
            </p:cNvCxnSpPr>
            <p:nvPr/>
          </p:nvCxnSpPr>
          <p:spPr>
            <a:xfrm rot="10800000">
              <a:off x="4676157" y="2520630"/>
              <a:ext cx="1722600" cy="6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7" name="Google Shape;347;p18"/>
            <p:cNvCxnSpPr>
              <a:stCxn id="309" idx="1"/>
              <a:endCxn id="342" idx="1"/>
            </p:cNvCxnSpPr>
            <p:nvPr/>
          </p:nvCxnSpPr>
          <p:spPr>
            <a:xfrm rot="10800000">
              <a:off x="4676034" y="2520630"/>
              <a:ext cx="3445200" cy="65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48" name="Google Shape;348;p18"/>
          <p:cNvGrpSpPr/>
          <p:nvPr/>
        </p:nvGrpSpPr>
        <p:grpSpPr>
          <a:xfrm rot="5400000">
            <a:off x="4612790" y="1220011"/>
            <a:ext cx="125100" cy="588247"/>
            <a:chOff x="1270238" y="1506056"/>
            <a:chExt cx="125100" cy="758441"/>
          </a:xfrm>
        </p:grpSpPr>
        <p:sp>
          <p:nvSpPr>
            <p:cNvPr id="349" name="Google Shape;349;p18"/>
            <p:cNvSpPr/>
            <p:nvPr/>
          </p:nvSpPr>
          <p:spPr>
            <a:xfrm>
              <a:off x="1270238" y="1506056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1270238" y="1632484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1270238" y="1758913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1270238" y="1885341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1270238" y="2011769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1270238" y="2138197"/>
              <a:ext cx="125100" cy="126300"/>
            </a:xfrm>
            <a:prstGeom prst="rect">
              <a:avLst/>
            </a:prstGeom>
            <a:solidFill>
              <a:srgbClr val="E6B8A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75" lIns="73375" spcFirstLastPara="1" rIns="73375" wrap="square" tIns="73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/>
            </a:p>
          </p:txBody>
        </p:sp>
      </p:grpSp>
      <p:cxnSp>
        <p:nvCxnSpPr>
          <p:cNvPr id="355" name="Google Shape;355;p18"/>
          <p:cNvCxnSpPr>
            <a:stCxn id="342" idx="3"/>
            <a:endCxn id="356" idx="2"/>
          </p:cNvCxnSpPr>
          <p:nvPr/>
        </p:nvCxnSpPr>
        <p:spPr>
          <a:xfrm rot="10800000">
            <a:off x="4674600" y="1576607"/>
            <a:ext cx="1500" cy="6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7" name="Google Shape;3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525" y="1780350"/>
            <a:ext cx="547800" cy="20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8"/>
          <p:cNvSpPr/>
          <p:nvPr/>
        </p:nvSpPr>
        <p:spPr>
          <a:xfrm>
            <a:off x="1099075" y="4636525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58400" y="4640500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2841400" y="4640500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286100" y="4640500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8017725" y="4640550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4578250" y="1451575"/>
            <a:ext cx="1929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358" name="Google Shape;358;p18"/>
          <p:cNvGrpSpPr/>
          <p:nvPr/>
        </p:nvGrpSpPr>
        <p:grpSpPr>
          <a:xfrm>
            <a:off x="605700" y="3140700"/>
            <a:ext cx="7257850" cy="172075"/>
            <a:chOff x="605700" y="3140700"/>
            <a:chExt cx="7257850" cy="172075"/>
          </a:xfrm>
        </p:grpSpPr>
        <p:pic>
          <p:nvPicPr>
            <p:cNvPr id="359" name="Google Shape;359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5700" y="3140700"/>
              <a:ext cx="295275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48725" y="3140700"/>
              <a:ext cx="285750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82225" y="3141325"/>
              <a:ext cx="295275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25250" y="3141325"/>
              <a:ext cx="295275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68275" y="3141325"/>
              <a:ext cx="295275" cy="171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"/>
          <p:cNvSpPr/>
          <p:nvPr/>
        </p:nvSpPr>
        <p:spPr>
          <a:xfrm>
            <a:off x="1477250" y="943400"/>
            <a:ext cx="6138300" cy="898200"/>
          </a:xfrm>
          <a:prstGeom prst="wedgeRoundRectCallout">
            <a:avLst>
              <a:gd fmla="val -25741" name="adj1"/>
              <a:gd fmla="val 7725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Why did an attention head attend to token X?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69" name="Google Shape;369;p19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recap: Attention</a:t>
            </a: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 rot="5400000">
            <a:off x="4597819" y="946367"/>
            <a:ext cx="125117" cy="7533322"/>
            <a:chOff x="4846525" y="624461"/>
            <a:chExt cx="125117" cy="7533322"/>
          </a:xfrm>
        </p:grpSpPr>
        <p:grpSp>
          <p:nvGrpSpPr>
            <p:cNvPr id="376" name="Google Shape;376;p19"/>
            <p:cNvGrpSpPr/>
            <p:nvPr/>
          </p:nvGrpSpPr>
          <p:grpSpPr>
            <a:xfrm>
              <a:off x="4846525" y="7569536"/>
              <a:ext cx="125100" cy="588247"/>
              <a:chOff x="4859350" y="6001769"/>
              <a:chExt cx="125100" cy="758441"/>
            </a:xfrm>
          </p:grpSpPr>
          <p:sp>
            <p:nvSpPr>
              <p:cNvPr id="377" name="Google Shape;377;p19"/>
              <p:cNvSpPr/>
              <p:nvPr/>
            </p:nvSpPr>
            <p:spPr>
              <a:xfrm>
                <a:off x="4859350" y="600176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4859350" y="612819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4859350" y="625462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4859350" y="638105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4859350" y="650748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4859350" y="663391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383" name="Google Shape;383;p19"/>
            <p:cNvGrpSpPr/>
            <p:nvPr/>
          </p:nvGrpSpPr>
          <p:grpSpPr>
            <a:xfrm>
              <a:off x="4846539" y="5826123"/>
              <a:ext cx="125100" cy="588247"/>
              <a:chOff x="3388400" y="3753945"/>
              <a:chExt cx="125100" cy="758441"/>
            </a:xfrm>
          </p:grpSpPr>
          <p:sp>
            <p:nvSpPr>
              <p:cNvPr id="384" name="Google Shape;384;p19"/>
              <p:cNvSpPr/>
              <p:nvPr/>
            </p:nvSpPr>
            <p:spPr>
              <a:xfrm>
                <a:off x="3388400" y="37539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3388400" y="38803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3388400" y="40068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3388400" y="41332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3388400" y="42596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89" name="Google Shape;389;p19"/>
              <p:cNvSpPr/>
              <p:nvPr/>
            </p:nvSpPr>
            <p:spPr>
              <a:xfrm>
                <a:off x="3388400" y="43860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390" name="Google Shape;390;p19"/>
            <p:cNvGrpSpPr/>
            <p:nvPr/>
          </p:nvGrpSpPr>
          <p:grpSpPr>
            <a:xfrm>
              <a:off x="4846540" y="4082698"/>
              <a:ext cx="125100" cy="588247"/>
              <a:chOff x="1504638" y="1506105"/>
              <a:chExt cx="125100" cy="758441"/>
            </a:xfrm>
          </p:grpSpPr>
          <p:sp>
            <p:nvSpPr>
              <p:cNvPr id="391" name="Google Shape;391;p19"/>
              <p:cNvSpPr/>
              <p:nvPr/>
            </p:nvSpPr>
            <p:spPr>
              <a:xfrm>
                <a:off x="1504638" y="150610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2" name="Google Shape;392;p19"/>
              <p:cNvSpPr/>
              <p:nvPr/>
            </p:nvSpPr>
            <p:spPr>
              <a:xfrm>
                <a:off x="1504638" y="163253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1504638" y="175896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1504638" y="188538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1504638" y="201181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1504638" y="21382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397" name="Google Shape;397;p19"/>
            <p:cNvGrpSpPr/>
            <p:nvPr/>
          </p:nvGrpSpPr>
          <p:grpSpPr>
            <a:xfrm>
              <a:off x="4846542" y="2353573"/>
              <a:ext cx="125100" cy="588247"/>
              <a:chOff x="-379087" y="-723298"/>
              <a:chExt cx="125100" cy="758441"/>
            </a:xfrm>
          </p:grpSpPr>
          <p:sp>
            <p:nvSpPr>
              <p:cNvPr id="398" name="Google Shape;398;p19"/>
              <p:cNvSpPr/>
              <p:nvPr/>
            </p:nvSpPr>
            <p:spPr>
              <a:xfrm>
                <a:off x="-379087" y="-72329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-379087" y="-59687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-379087" y="-47044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1" name="Google Shape;401;p19"/>
              <p:cNvSpPr/>
              <p:nvPr/>
            </p:nvSpPr>
            <p:spPr>
              <a:xfrm>
                <a:off x="-379087" y="-34401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2" name="Google Shape;402;p19"/>
              <p:cNvSpPr/>
              <p:nvPr/>
            </p:nvSpPr>
            <p:spPr>
              <a:xfrm>
                <a:off x="-379087" y="-2175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-379087" y="-9115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404" name="Google Shape;404;p19"/>
            <p:cNvGrpSpPr/>
            <p:nvPr/>
          </p:nvGrpSpPr>
          <p:grpSpPr>
            <a:xfrm>
              <a:off x="4846531" y="624461"/>
              <a:ext cx="125100" cy="588247"/>
              <a:chOff x="-2057050" y="-2952685"/>
              <a:chExt cx="125100" cy="758441"/>
            </a:xfrm>
          </p:grpSpPr>
          <p:sp>
            <p:nvSpPr>
              <p:cNvPr id="405" name="Google Shape;405;p19"/>
              <p:cNvSpPr/>
              <p:nvPr/>
            </p:nvSpPr>
            <p:spPr>
              <a:xfrm>
                <a:off x="-2057050" y="-295268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-2057050" y="-28262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7" name="Google Shape;407;p19"/>
              <p:cNvSpPr/>
              <p:nvPr/>
            </p:nvSpPr>
            <p:spPr>
              <a:xfrm>
                <a:off x="-2057050" y="-26998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8" name="Google Shape;408;p19"/>
              <p:cNvSpPr/>
              <p:nvPr/>
            </p:nvSpPr>
            <p:spPr>
              <a:xfrm>
                <a:off x="-2057050" y="-25734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-2057050" y="-24469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-2057050" y="-23205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sp>
        <p:nvSpPr>
          <p:cNvPr id="411" name="Google Shape;411;p19"/>
          <p:cNvSpPr/>
          <p:nvPr/>
        </p:nvSpPr>
        <p:spPr>
          <a:xfrm>
            <a:off x="969802" y="2095613"/>
            <a:ext cx="439200" cy="289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4.3</a:t>
            </a:r>
            <a:endParaRPr/>
          </a:p>
        </p:txBody>
      </p:sp>
      <p:cxnSp>
        <p:nvCxnSpPr>
          <p:cNvPr id="412" name="Google Shape;412;p19"/>
          <p:cNvCxnSpPr>
            <a:stCxn id="413" idx="1"/>
            <a:endCxn id="411" idx="2"/>
          </p:cNvCxnSpPr>
          <p:nvPr/>
        </p:nvCxnSpPr>
        <p:spPr>
          <a:xfrm rot="10800000">
            <a:off x="1189265" y="2385133"/>
            <a:ext cx="7371600" cy="76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14" name="Google Shape;414;p19"/>
          <p:cNvGrpSpPr/>
          <p:nvPr/>
        </p:nvGrpSpPr>
        <p:grpSpPr>
          <a:xfrm>
            <a:off x="2725975" y="2094338"/>
            <a:ext cx="5834890" cy="1059396"/>
            <a:chOff x="2725975" y="2094338"/>
            <a:chExt cx="5834890" cy="1059396"/>
          </a:xfrm>
        </p:grpSpPr>
        <p:sp>
          <p:nvSpPr>
            <p:cNvPr id="415" name="Google Shape;415;p19"/>
            <p:cNvSpPr/>
            <p:nvPr/>
          </p:nvSpPr>
          <p:spPr>
            <a:xfrm>
              <a:off x="272597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8.4</a:t>
              </a: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445832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6.3</a:t>
              </a: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6190675" y="2094338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2.1</a:t>
              </a: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974925" y="2095613"/>
              <a:ext cx="439200" cy="2895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1.8</a:t>
              </a:r>
              <a:endParaRPr/>
            </a:p>
          </p:txBody>
        </p:sp>
        <p:cxnSp>
          <p:nvCxnSpPr>
            <p:cNvPr id="419" name="Google Shape;419;p19"/>
            <p:cNvCxnSpPr>
              <a:stCxn id="420" idx="1"/>
              <a:endCxn id="415" idx="2"/>
            </p:cNvCxnSpPr>
            <p:nvPr/>
          </p:nvCxnSpPr>
          <p:spPr>
            <a:xfrm flipH="1" rot="10800000">
              <a:off x="2942217" y="2383787"/>
              <a:ext cx="33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1" name="Google Shape;421;p19"/>
            <p:cNvCxnSpPr>
              <a:stCxn id="422" idx="1"/>
              <a:endCxn id="416" idx="2"/>
            </p:cNvCxnSpPr>
            <p:nvPr/>
          </p:nvCxnSpPr>
          <p:spPr>
            <a:xfrm rot="10800000">
              <a:off x="4677967" y="2383787"/>
              <a:ext cx="30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3" name="Google Shape;423;p19"/>
            <p:cNvCxnSpPr>
              <a:stCxn id="413" idx="1"/>
              <a:endCxn id="417" idx="2"/>
            </p:cNvCxnSpPr>
            <p:nvPr/>
          </p:nvCxnSpPr>
          <p:spPr>
            <a:xfrm rot="10800000">
              <a:off x="6410165" y="2383933"/>
              <a:ext cx="21507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4" name="Google Shape;424;p19"/>
            <p:cNvCxnSpPr>
              <a:stCxn id="425" idx="1"/>
              <a:endCxn id="418" idx="2"/>
            </p:cNvCxnSpPr>
            <p:nvPr/>
          </p:nvCxnSpPr>
          <p:spPr>
            <a:xfrm flipH="1" rot="10800000">
              <a:off x="7765917" y="2384987"/>
              <a:ext cx="428700" cy="764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6" name="Google Shape;426;p19"/>
            <p:cNvCxnSpPr>
              <a:stCxn id="413" idx="1"/>
              <a:endCxn id="416" idx="2"/>
            </p:cNvCxnSpPr>
            <p:nvPr/>
          </p:nvCxnSpPr>
          <p:spPr>
            <a:xfrm rot="10800000">
              <a:off x="4677965" y="2383933"/>
              <a:ext cx="38829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7" name="Google Shape;427;p19"/>
            <p:cNvCxnSpPr>
              <a:stCxn id="413" idx="1"/>
              <a:endCxn id="415" idx="2"/>
            </p:cNvCxnSpPr>
            <p:nvPr/>
          </p:nvCxnSpPr>
          <p:spPr>
            <a:xfrm rot="10800000">
              <a:off x="2945465" y="2383933"/>
              <a:ext cx="5615400" cy="769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8" name="Google Shape;428;p19"/>
            <p:cNvCxnSpPr>
              <a:stCxn id="429" idx="1"/>
              <a:endCxn id="417" idx="2"/>
            </p:cNvCxnSpPr>
            <p:nvPr/>
          </p:nvCxnSpPr>
          <p:spPr>
            <a:xfrm flipH="1" rot="10800000">
              <a:off x="6400757" y="2383787"/>
              <a:ext cx="9600" cy="76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0" name="Google Shape;430;p19"/>
            <p:cNvCxnSpPr>
              <a:stCxn id="413" idx="1"/>
              <a:endCxn id="418" idx="2"/>
            </p:cNvCxnSpPr>
            <p:nvPr/>
          </p:nvCxnSpPr>
          <p:spPr>
            <a:xfrm rot="10800000">
              <a:off x="8194565" y="2385133"/>
              <a:ext cx="366300" cy="76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31" name="Google Shape;431;p19"/>
          <p:cNvSpPr txBox="1"/>
          <p:nvPr/>
        </p:nvSpPr>
        <p:spPr>
          <a:xfrm>
            <a:off x="36525" y="1959475"/>
            <a:ext cx="10977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Attention Logits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432" name="Google Shape;432;p19"/>
          <p:cNvGrpSpPr/>
          <p:nvPr/>
        </p:nvGrpSpPr>
        <p:grpSpPr>
          <a:xfrm>
            <a:off x="8132900" y="3131375"/>
            <a:ext cx="855015" cy="1519100"/>
            <a:chOff x="8132900" y="3131375"/>
            <a:chExt cx="855015" cy="1519100"/>
          </a:xfrm>
        </p:grpSpPr>
        <p:grpSp>
          <p:nvGrpSpPr>
            <p:cNvPr id="433" name="Google Shape;433;p19"/>
            <p:cNvGrpSpPr/>
            <p:nvPr/>
          </p:nvGrpSpPr>
          <p:grpSpPr>
            <a:xfrm>
              <a:off x="8132900" y="3151693"/>
              <a:ext cx="855015" cy="1498782"/>
              <a:chOff x="8132900" y="3151693"/>
              <a:chExt cx="855015" cy="1498782"/>
            </a:xfrm>
          </p:grpSpPr>
          <p:grpSp>
            <p:nvGrpSpPr>
              <p:cNvPr id="434" name="Google Shape;434;p19"/>
              <p:cNvGrpSpPr/>
              <p:nvPr/>
            </p:nvGrpSpPr>
            <p:grpSpPr>
              <a:xfrm>
                <a:off x="8314957" y="3151693"/>
                <a:ext cx="490916" cy="129262"/>
                <a:chOff x="1067607" y="1746718"/>
                <a:chExt cx="490916" cy="166660"/>
              </a:xfrm>
            </p:grpSpPr>
            <p:sp>
              <p:nvSpPr>
                <p:cNvPr id="435" name="Google Shape;435;p19"/>
                <p:cNvSpPr/>
                <p:nvPr/>
              </p:nvSpPr>
              <p:spPr>
                <a:xfrm rot="5419169">
                  <a:off x="1428472" y="178332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 rot="5419169">
                  <a:off x="1330418" y="178223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413" name="Google Shape;413;p19"/>
                <p:cNvSpPr/>
                <p:nvPr/>
              </p:nvSpPr>
              <p:spPr>
                <a:xfrm rot="5419169">
                  <a:off x="1232364" y="178114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 rot="5419169">
                  <a:off x="1134310" y="178005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438" name="Google Shape;438;p19"/>
                <p:cNvSpPr/>
                <p:nvPr/>
              </p:nvSpPr>
              <p:spPr>
                <a:xfrm rot="5419169">
                  <a:off x="1036256" y="177896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</p:grpSp>
          <p:cxnSp>
            <p:nvCxnSpPr>
              <p:cNvPr id="439" name="Google Shape;439;p19"/>
              <p:cNvCxnSpPr>
                <a:stCxn id="440" idx="0"/>
                <a:endCxn id="413" idx="3"/>
              </p:cNvCxnSpPr>
              <p:nvPr/>
            </p:nvCxnSpPr>
            <p:spPr>
              <a:xfrm flipH="1" rot="10800000">
                <a:off x="8132900" y="3278875"/>
                <a:ext cx="427200" cy="137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441" name="Google Shape;441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76671" y="3857121"/>
                <a:ext cx="511245" cy="28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2" name="Google Shape;442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32300" y="3131375"/>
              <a:ext cx="155404" cy="16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3" name="Google Shape;443;p19"/>
          <p:cNvGrpSpPr/>
          <p:nvPr/>
        </p:nvGrpSpPr>
        <p:grpSpPr>
          <a:xfrm>
            <a:off x="791725" y="2384987"/>
            <a:ext cx="400174" cy="764700"/>
            <a:chOff x="791725" y="2384987"/>
            <a:chExt cx="400174" cy="764700"/>
          </a:xfrm>
        </p:grpSpPr>
        <p:cxnSp>
          <p:nvCxnSpPr>
            <p:cNvPr id="444" name="Google Shape;444;p19"/>
            <p:cNvCxnSpPr>
              <a:stCxn id="445" idx="1"/>
              <a:endCxn id="411" idx="2"/>
            </p:cNvCxnSpPr>
            <p:nvPr/>
          </p:nvCxnSpPr>
          <p:spPr>
            <a:xfrm rot="10800000">
              <a:off x="1189499" y="2384987"/>
              <a:ext cx="2400" cy="76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46" name="Google Shape;44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1725" y="2542875"/>
              <a:ext cx="342500" cy="208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7" name="Google Shape;447;p19"/>
          <p:cNvSpPr/>
          <p:nvPr/>
        </p:nvSpPr>
        <p:spPr>
          <a:xfrm>
            <a:off x="1091600" y="4654050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48" name="Google Shape;448;p19"/>
          <p:cNvSpPr/>
          <p:nvPr/>
        </p:nvSpPr>
        <p:spPr>
          <a:xfrm>
            <a:off x="28378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49" name="Google Shape;449;p19"/>
          <p:cNvSpPr/>
          <p:nvPr/>
        </p:nvSpPr>
        <p:spPr>
          <a:xfrm>
            <a:off x="4576888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50" name="Google Shape;450;p19"/>
          <p:cNvSpPr/>
          <p:nvPr/>
        </p:nvSpPr>
        <p:spPr>
          <a:xfrm>
            <a:off x="63060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40" name="Google Shape;440;p19"/>
          <p:cNvSpPr/>
          <p:nvPr/>
        </p:nvSpPr>
        <p:spPr>
          <a:xfrm>
            <a:off x="80351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451" name="Google Shape;451;p19"/>
          <p:cNvGrpSpPr/>
          <p:nvPr/>
        </p:nvGrpSpPr>
        <p:grpSpPr>
          <a:xfrm>
            <a:off x="572306" y="3080993"/>
            <a:ext cx="7560594" cy="1573057"/>
            <a:chOff x="573223" y="3079720"/>
            <a:chExt cx="7468729" cy="1553944"/>
          </a:xfrm>
        </p:grpSpPr>
        <p:grpSp>
          <p:nvGrpSpPr>
            <p:cNvPr id="452" name="Google Shape;452;p19"/>
            <p:cNvGrpSpPr/>
            <p:nvPr/>
          </p:nvGrpSpPr>
          <p:grpSpPr>
            <a:xfrm>
              <a:off x="617056" y="3147580"/>
              <a:ext cx="7424895" cy="1486084"/>
              <a:chOff x="617056" y="3147580"/>
              <a:chExt cx="7424895" cy="1486084"/>
            </a:xfrm>
          </p:grpSpPr>
          <p:grpSp>
            <p:nvGrpSpPr>
              <p:cNvPr id="453" name="Google Shape;453;p19"/>
              <p:cNvGrpSpPr/>
              <p:nvPr/>
            </p:nvGrpSpPr>
            <p:grpSpPr>
              <a:xfrm>
                <a:off x="940122" y="3147580"/>
                <a:ext cx="490331" cy="125182"/>
                <a:chOff x="952947" y="1741415"/>
                <a:chExt cx="490331" cy="161400"/>
              </a:xfrm>
            </p:grpSpPr>
            <p:sp>
              <p:nvSpPr>
                <p:cNvPr id="454" name="Google Shape;454;p19"/>
                <p:cNvSpPr/>
                <p:nvPr/>
              </p:nvSpPr>
              <p:spPr>
                <a:xfrm rot="5400000">
                  <a:off x="1313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55" name="Google Shape;455;p19"/>
                <p:cNvSpPr/>
                <p:nvPr/>
              </p:nvSpPr>
              <p:spPr>
                <a:xfrm rot="5400000">
                  <a:off x="121547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45" name="Google Shape;445;p19"/>
                <p:cNvSpPr/>
                <p:nvPr/>
              </p:nvSpPr>
              <p:spPr>
                <a:xfrm rot="5400000">
                  <a:off x="1117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56" name="Google Shape;456;p19"/>
                <p:cNvSpPr/>
                <p:nvPr/>
              </p:nvSpPr>
              <p:spPr>
                <a:xfrm rot="5400000">
                  <a:off x="101935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57" name="Google Shape;457;p19"/>
                <p:cNvSpPr/>
                <p:nvPr/>
              </p:nvSpPr>
              <p:spPr>
                <a:xfrm rot="5400000">
                  <a:off x="92129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458" name="Google Shape;458;p19"/>
              <p:cNvGrpSpPr/>
              <p:nvPr/>
            </p:nvGrpSpPr>
            <p:grpSpPr>
              <a:xfrm>
                <a:off x="2669172" y="3147580"/>
                <a:ext cx="490331" cy="125182"/>
                <a:chOff x="1171222" y="1741415"/>
                <a:chExt cx="490331" cy="161400"/>
              </a:xfrm>
            </p:grpSpPr>
            <p:sp>
              <p:nvSpPr>
                <p:cNvPr id="459" name="Google Shape;459;p19"/>
                <p:cNvSpPr/>
                <p:nvPr/>
              </p:nvSpPr>
              <p:spPr>
                <a:xfrm rot="5400000">
                  <a:off x="1531803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0" name="Google Shape;460;p19"/>
                <p:cNvSpPr/>
                <p:nvPr/>
              </p:nvSpPr>
              <p:spPr>
                <a:xfrm rot="5400000">
                  <a:off x="14337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20" name="Google Shape;420;p19"/>
                <p:cNvSpPr/>
                <p:nvPr/>
              </p:nvSpPr>
              <p:spPr>
                <a:xfrm rot="5400000">
                  <a:off x="133568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1" name="Google Shape;461;p19"/>
                <p:cNvSpPr/>
                <p:nvPr/>
              </p:nvSpPr>
              <p:spPr>
                <a:xfrm rot="5400000">
                  <a:off x="12376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2" name="Google Shape;462;p19"/>
                <p:cNvSpPr/>
                <p:nvPr/>
              </p:nvSpPr>
              <p:spPr>
                <a:xfrm rot="5400000">
                  <a:off x="11395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463" name="Google Shape;463;p19"/>
              <p:cNvGrpSpPr/>
              <p:nvPr/>
            </p:nvGrpSpPr>
            <p:grpSpPr>
              <a:xfrm>
                <a:off x="4386796" y="3147580"/>
                <a:ext cx="490331" cy="125182"/>
                <a:chOff x="1040946" y="1741415"/>
                <a:chExt cx="490331" cy="161400"/>
              </a:xfrm>
            </p:grpSpPr>
            <p:sp>
              <p:nvSpPr>
                <p:cNvPr id="464" name="Google Shape;464;p19"/>
                <p:cNvSpPr/>
                <p:nvPr/>
              </p:nvSpPr>
              <p:spPr>
                <a:xfrm rot="5400000">
                  <a:off x="1401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5" name="Google Shape;465;p19"/>
                <p:cNvSpPr/>
                <p:nvPr/>
              </p:nvSpPr>
              <p:spPr>
                <a:xfrm rot="5400000">
                  <a:off x="1303469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22" name="Google Shape;422;p19"/>
                <p:cNvSpPr/>
                <p:nvPr/>
              </p:nvSpPr>
              <p:spPr>
                <a:xfrm rot="5400000">
                  <a:off x="1205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6" name="Google Shape;466;p19"/>
                <p:cNvSpPr/>
                <p:nvPr/>
              </p:nvSpPr>
              <p:spPr>
                <a:xfrm rot="5400000">
                  <a:off x="110735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67" name="Google Shape;467;p19"/>
                <p:cNvSpPr/>
                <p:nvPr/>
              </p:nvSpPr>
              <p:spPr>
                <a:xfrm rot="5400000">
                  <a:off x="1009296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468" name="Google Shape;468;p19"/>
              <p:cNvGrpSpPr/>
              <p:nvPr/>
            </p:nvGrpSpPr>
            <p:grpSpPr>
              <a:xfrm>
                <a:off x="6085690" y="3147580"/>
                <a:ext cx="490331" cy="125182"/>
                <a:chOff x="860065" y="1741415"/>
                <a:chExt cx="490331" cy="161400"/>
              </a:xfrm>
            </p:grpSpPr>
            <p:sp>
              <p:nvSpPr>
                <p:cNvPr id="469" name="Google Shape;469;p19"/>
                <p:cNvSpPr/>
                <p:nvPr/>
              </p:nvSpPr>
              <p:spPr>
                <a:xfrm rot="5400000">
                  <a:off x="12206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0" name="Google Shape;470;p19"/>
                <p:cNvSpPr/>
                <p:nvPr/>
              </p:nvSpPr>
              <p:spPr>
                <a:xfrm rot="5400000">
                  <a:off x="1122588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29" name="Google Shape;429;p19"/>
                <p:cNvSpPr/>
                <p:nvPr/>
              </p:nvSpPr>
              <p:spPr>
                <a:xfrm rot="5400000">
                  <a:off x="10245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1" name="Google Shape;471;p19"/>
                <p:cNvSpPr/>
                <p:nvPr/>
              </p:nvSpPr>
              <p:spPr>
                <a:xfrm rot="5400000">
                  <a:off x="9264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2" name="Google Shape;472;p19"/>
                <p:cNvSpPr/>
                <p:nvPr/>
              </p:nvSpPr>
              <p:spPr>
                <a:xfrm rot="5400000">
                  <a:off x="82841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473" name="Google Shape;473;p19"/>
              <p:cNvGrpSpPr/>
              <p:nvPr/>
            </p:nvGrpSpPr>
            <p:grpSpPr>
              <a:xfrm>
                <a:off x="7434262" y="3147580"/>
                <a:ext cx="490331" cy="125182"/>
                <a:chOff x="655787" y="1741415"/>
                <a:chExt cx="490331" cy="161400"/>
              </a:xfrm>
            </p:grpSpPr>
            <p:sp>
              <p:nvSpPr>
                <p:cNvPr id="474" name="Google Shape;474;p19"/>
                <p:cNvSpPr/>
                <p:nvPr/>
              </p:nvSpPr>
              <p:spPr>
                <a:xfrm rot="5400000">
                  <a:off x="101636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5" name="Google Shape;475;p19"/>
                <p:cNvSpPr/>
                <p:nvPr/>
              </p:nvSpPr>
              <p:spPr>
                <a:xfrm rot="5400000">
                  <a:off x="91831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25" name="Google Shape;425;p19"/>
                <p:cNvSpPr/>
                <p:nvPr/>
              </p:nvSpPr>
              <p:spPr>
                <a:xfrm rot="5400000">
                  <a:off x="82025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6" name="Google Shape;476;p19"/>
                <p:cNvSpPr/>
                <p:nvPr/>
              </p:nvSpPr>
              <p:spPr>
                <a:xfrm rot="5400000">
                  <a:off x="72219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477" name="Google Shape;477;p19"/>
                <p:cNvSpPr/>
                <p:nvPr/>
              </p:nvSpPr>
              <p:spPr>
                <a:xfrm rot="5400000">
                  <a:off x="62413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cxnSp>
            <p:nvCxnSpPr>
              <p:cNvPr id="478" name="Google Shape;478;p19"/>
              <p:cNvCxnSpPr>
                <a:stCxn id="447" idx="0"/>
                <a:endCxn id="445" idx="3"/>
              </p:cNvCxnSpPr>
              <p:nvPr/>
            </p:nvCxnSpPr>
            <p:spPr>
              <a:xfrm flipH="1" rot="10800000">
                <a:off x="1182819" y="3272864"/>
                <a:ext cx="2400" cy="13608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79" name="Google Shape;479;p19"/>
              <p:cNvCxnSpPr>
                <a:stCxn id="448" idx="0"/>
                <a:endCxn id="420" idx="3"/>
              </p:cNvCxnSpPr>
              <p:nvPr/>
            </p:nvCxnSpPr>
            <p:spPr>
              <a:xfrm flipH="1" rot="10800000">
                <a:off x="2907801" y="3272633"/>
                <a:ext cx="66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80" name="Google Shape;480;p19"/>
              <p:cNvCxnSpPr>
                <a:stCxn id="449" idx="0"/>
                <a:endCxn id="422" idx="3"/>
              </p:cNvCxnSpPr>
              <p:nvPr/>
            </p:nvCxnSpPr>
            <p:spPr>
              <a:xfrm flipH="1" rot="10800000">
                <a:off x="4625758" y="3272633"/>
                <a:ext cx="63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81" name="Google Shape;481;p19"/>
              <p:cNvCxnSpPr>
                <a:stCxn id="450" idx="0"/>
                <a:endCxn id="429" idx="3"/>
              </p:cNvCxnSpPr>
              <p:nvPr/>
            </p:nvCxnSpPr>
            <p:spPr>
              <a:xfrm rot="10800000">
                <a:off x="6330861" y="3272633"/>
                <a:ext cx="30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82" name="Google Shape;482;p19"/>
              <p:cNvCxnSpPr>
                <a:stCxn id="440" idx="0"/>
                <a:endCxn id="425" idx="3"/>
              </p:cNvCxnSpPr>
              <p:nvPr/>
            </p:nvCxnSpPr>
            <p:spPr>
              <a:xfrm rot="10800000">
                <a:off x="7679551" y="3272633"/>
                <a:ext cx="3624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483" name="Google Shape;483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17056" y="3651410"/>
                <a:ext cx="511250" cy="2434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4" name="Google Shape;484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3223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68588" y="3079728"/>
              <a:ext cx="246485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86310" y="3079720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09645" y="3079722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34184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Google Shape;489;p19"/>
          <p:cNvSpPr/>
          <p:nvPr/>
        </p:nvSpPr>
        <p:spPr>
          <a:xfrm>
            <a:off x="1477250" y="943400"/>
            <a:ext cx="6138300" cy="898200"/>
          </a:xfrm>
          <a:prstGeom prst="wedgeRoundRectCallout">
            <a:avLst>
              <a:gd fmla="val -25741" name="adj1"/>
              <a:gd fmla="val 7725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trike="sngStrike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Why did an attention head attend to token X?</a:t>
            </a:r>
            <a:endParaRPr sz="2000" strike="sngStrike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Why did the model produce this dot product?</a:t>
            </a:r>
            <a:endParaRPr sz="20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0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recap: Attention</a:t>
            </a:r>
            <a:endParaRPr/>
          </a:p>
        </p:txBody>
      </p:sp>
      <p:sp>
        <p:nvSpPr>
          <p:cNvPr id="495" name="Google Shape;495;p20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496" name="Google Shape;496;p20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498" name="Google Shape;498;p20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499" name="Google Shape;499;p20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500" name="Google Shape;500;p20"/>
          <p:cNvGrpSpPr/>
          <p:nvPr/>
        </p:nvGrpSpPr>
        <p:grpSpPr>
          <a:xfrm rot="5400000">
            <a:off x="4597819" y="946367"/>
            <a:ext cx="125117" cy="7533322"/>
            <a:chOff x="4846525" y="624461"/>
            <a:chExt cx="125117" cy="7533322"/>
          </a:xfrm>
        </p:grpSpPr>
        <p:grpSp>
          <p:nvGrpSpPr>
            <p:cNvPr id="501" name="Google Shape;501;p20"/>
            <p:cNvGrpSpPr/>
            <p:nvPr/>
          </p:nvGrpSpPr>
          <p:grpSpPr>
            <a:xfrm>
              <a:off x="4846525" y="7569536"/>
              <a:ext cx="125100" cy="588247"/>
              <a:chOff x="4859350" y="6001769"/>
              <a:chExt cx="125100" cy="758441"/>
            </a:xfrm>
          </p:grpSpPr>
          <p:sp>
            <p:nvSpPr>
              <p:cNvPr id="502" name="Google Shape;502;p20"/>
              <p:cNvSpPr/>
              <p:nvPr/>
            </p:nvSpPr>
            <p:spPr>
              <a:xfrm>
                <a:off x="4859350" y="600176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03" name="Google Shape;503;p20"/>
              <p:cNvSpPr/>
              <p:nvPr/>
            </p:nvSpPr>
            <p:spPr>
              <a:xfrm>
                <a:off x="4859350" y="612819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04" name="Google Shape;504;p20"/>
              <p:cNvSpPr/>
              <p:nvPr/>
            </p:nvSpPr>
            <p:spPr>
              <a:xfrm>
                <a:off x="4859350" y="625462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05" name="Google Shape;505;p20"/>
              <p:cNvSpPr/>
              <p:nvPr/>
            </p:nvSpPr>
            <p:spPr>
              <a:xfrm>
                <a:off x="4859350" y="638105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06" name="Google Shape;506;p20"/>
              <p:cNvSpPr/>
              <p:nvPr/>
            </p:nvSpPr>
            <p:spPr>
              <a:xfrm>
                <a:off x="4859350" y="650748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07" name="Google Shape;507;p20"/>
              <p:cNvSpPr/>
              <p:nvPr/>
            </p:nvSpPr>
            <p:spPr>
              <a:xfrm>
                <a:off x="4859350" y="663391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508" name="Google Shape;508;p20"/>
            <p:cNvGrpSpPr/>
            <p:nvPr/>
          </p:nvGrpSpPr>
          <p:grpSpPr>
            <a:xfrm>
              <a:off x="4846539" y="5826123"/>
              <a:ext cx="125100" cy="588247"/>
              <a:chOff x="3388400" y="3753945"/>
              <a:chExt cx="125100" cy="758441"/>
            </a:xfrm>
          </p:grpSpPr>
          <p:sp>
            <p:nvSpPr>
              <p:cNvPr id="509" name="Google Shape;509;p20"/>
              <p:cNvSpPr/>
              <p:nvPr/>
            </p:nvSpPr>
            <p:spPr>
              <a:xfrm>
                <a:off x="3388400" y="37539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0" name="Google Shape;510;p20"/>
              <p:cNvSpPr/>
              <p:nvPr/>
            </p:nvSpPr>
            <p:spPr>
              <a:xfrm>
                <a:off x="3388400" y="38803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1" name="Google Shape;511;p20"/>
              <p:cNvSpPr/>
              <p:nvPr/>
            </p:nvSpPr>
            <p:spPr>
              <a:xfrm>
                <a:off x="3388400" y="40068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2" name="Google Shape;512;p20"/>
              <p:cNvSpPr/>
              <p:nvPr/>
            </p:nvSpPr>
            <p:spPr>
              <a:xfrm>
                <a:off x="3388400" y="41332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3" name="Google Shape;513;p20"/>
              <p:cNvSpPr/>
              <p:nvPr/>
            </p:nvSpPr>
            <p:spPr>
              <a:xfrm>
                <a:off x="3388400" y="42596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4" name="Google Shape;514;p20"/>
              <p:cNvSpPr/>
              <p:nvPr/>
            </p:nvSpPr>
            <p:spPr>
              <a:xfrm>
                <a:off x="3388400" y="43860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515" name="Google Shape;515;p20"/>
            <p:cNvGrpSpPr/>
            <p:nvPr/>
          </p:nvGrpSpPr>
          <p:grpSpPr>
            <a:xfrm>
              <a:off x="4846540" y="4082698"/>
              <a:ext cx="125100" cy="588247"/>
              <a:chOff x="1504638" y="1506105"/>
              <a:chExt cx="125100" cy="758441"/>
            </a:xfrm>
          </p:grpSpPr>
          <p:sp>
            <p:nvSpPr>
              <p:cNvPr id="516" name="Google Shape;516;p20"/>
              <p:cNvSpPr/>
              <p:nvPr/>
            </p:nvSpPr>
            <p:spPr>
              <a:xfrm>
                <a:off x="1504638" y="150610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7" name="Google Shape;517;p20"/>
              <p:cNvSpPr/>
              <p:nvPr/>
            </p:nvSpPr>
            <p:spPr>
              <a:xfrm>
                <a:off x="1504638" y="163253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8" name="Google Shape;518;p20"/>
              <p:cNvSpPr/>
              <p:nvPr/>
            </p:nvSpPr>
            <p:spPr>
              <a:xfrm>
                <a:off x="1504638" y="175896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19" name="Google Shape;519;p20"/>
              <p:cNvSpPr/>
              <p:nvPr/>
            </p:nvSpPr>
            <p:spPr>
              <a:xfrm>
                <a:off x="1504638" y="188538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0" name="Google Shape;520;p20"/>
              <p:cNvSpPr/>
              <p:nvPr/>
            </p:nvSpPr>
            <p:spPr>
              <a:xfrm>
                <a:off x="1504638" y="201181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1" name="Google Shape;521;p20"/>
              <p:cNvSpPr/>
              <p:nvPr/>
            </p:nvSpPr>
            <p:spPr>
              <a:xfrm>
                <a:off x="1504638" y="21382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522" name="Google Shape;522;p20"/>
            <p:cNvGrpSpPr/>
            <p:nvPr/>
          </p:nvGrpSpPr>
          <p:grpSpPr>
            <a:xfrm>
              <a:off x="4846542" y="2353573"/>
              <a:ext cx="125100" cy="588247"/>
              <a:chOff x="-379087" y="-723298"/>
              <a:chExt cx="125100" cy="758441"/>
            </a:xfrm>
          </p:grpSpPr>
          <p:sp>
            <p:nvSpPr>
              <p:cNvPr id="523" name="Google Shape;523;p20"/>
              <p:cNvSpPr/>
              <p:nvPr/>
            </p:nvSpPr>
            <p:spPr>
              <a:xfrm>
                <a:off x="-379087" y="-72329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4" name="Google Shape;524;p20"/>
              <p:cNvSpPr/>
              <p:nvPr/>
            </p:nvSpPr>
            <p:spPr>
              <a:xfrm>
                <a:off x="-379087" y="-59687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5" name="Google Shape;525;p20"/>
              <p:cNvSpPr/>
              <p:nvPr/>
            </p:nvSpPr>
            <p:spPr>
              <a:xfrm>
                <a:off x="-379087" y="-47044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6" name="Google Shape;526;p20"/>
              <p:cNvSpPr/>
              <p:nvPr/>
            </p:nvSpPr>
            <p:spPr>
              <a:xfrm>
                <a:off x="-379087" y="-34401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7" name="Google Shape;527;p20"/>
              <p:cNvSpPr/>
              <p:nvPr/>
            </p:nvSpPr>
            <p:spPr>
              <a:xfrm>
                <a:off x="-379087" y="-2175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28" name="Google Shape;528;p20"/>
              <p:cNvSpPr/>
              <p:nvPr/>
            </p:nvSpPr>
            <p:spPr>
              <a:xfrm>
                <a:off x="-379087" y="-9115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529" name="Google Shape;529;p20"/>
            <p:cNvGrpSpPr/>
            <p:nvPr/>
          </p:nvGrpSpPr>
          <p:grpSpPr>
            <a:xfrm>
              <a:off x="4846531" y="624461"/>
              <a:ext cx="125100" cy="588247"/>
              <a:chOff x="-2057050" y="-2952685"/>
              <a:chExt cx="125100" cy="758441"/>
            </a:xfrm>
          </p:grpSpPr>
          <p:sp>
            <p:nvSpPr>
              <p:cNvPr id="530" name="Google Shape;530;p20"/>
              <p:cNvSpPr/>
              <p:nvPr/>
            </p:nvSpPr>
            <p:spPr>
              <a:xfrm>
                <a:off x="-2057050" y="-295268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31" name="Google Shape;531;p20"/>
              <p:cNvSpPr/>
              <p:nvPr/>
            </p:nvSpPr>
            <p:spPr>
              <a:xfrm>
                <a:off x="-2057050" y="-28262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32" name="Google Shape;532;p20"/>
              <p:cNvSpPr/>
              <p:nvPr/>
            </p:nvSpPr>
            <p:spPr>
              <a:xfrm>
                <a:off x="-2057050" y="-26998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33" name="Google Shape;533;p20"/>
              <p:cNvSpPr/>
              <p:nvPr/>
            </p:nvSpPr>
            <p:spPr>
              <a:xfrm>
                <a:off x="-2057050" y="-25734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34" name="Google Shape;534;p20"/>
              <p:cNvSpPr/>
              <p:nvPr/>
            </p:nvSpPr>
            <p:spPr>
              <a:xfrm>
                <a:off x="-2057050" y="-24469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535" name="Google Shape;535;p20"/>
              <p:cNvSpPr/>
              <p:nvPr/>
            </p:nvSpPr>
            <p:spPr>
              <a:xfrm>
                <a:off x="-2057050" y="-23205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sp>
        <p:nvSpPr>
          <p:cNvPr id="536" name="Google Shape;536;p20"/>
          <p:cNvSpPr/>
          <p:nvPr/>
        </p:nvSpPr>
        <p:spPr>
          <a:xfrm>
            <a:off x="969802" y="2095613"/>
            <a:ext cx="439200" cy="289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4.3</a:t>
            </a:r>
            <a:endParaRPr/>
          </a:p>
        </p:txBody>
      </p:sp>
      <p:cxnSp>
        <p:nvCxnSpPr>
          <p:cNvPr id="537" name="Google Shape;537;p20"/>
          <p:cNvCxnSpPr>
            <a:stCxn id="538" idx="1"/>
            <a:endCxn id="536" idx="2"/>
          </p:cNvCxnSpPr>
          <p:nvPr/>
        </p:nvCxnSpPr>
        <p:spPr>
          <a:xfrm rot="10800000">
            <a:off x="1189265" y="2385133"/>
            <a:ext cx="7371600" cy="76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539" name="Google Shape;539;p20"/>
          <p:cNvGrpSpPr/>
          <p:nvPr/>
        </p:nvGrpSpPr>
        <p:grpSpPr>
          <a:xfrm>
            <a:off x="8132900" y="3131375"/>
            <a:ext cx="855015" cy="1519100"/>
            <a:chOff x="8132900" y="3131375"/>
            <a:chExt cx="855015" cy="1519100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8132900" y="3151693"/>
              <a:ext cx="855015" cy="1498782"/>
              <a:chOff x="8132900" y="3151693"/>
              <a:chExt cx="855015" cy="1498782"/>
            </a:xfrm>
          </p:grpSpPr>
          <p:grpSp>
            <p:nvGrpSpPr>
              <p:cNvPr id="541" name="Google Shape;541;p20"/>
              <p:cNvGrpSpPr/>
              <p:nvPr/>
            </p:nvGrpSpPr>
            <p:grpSpPr>
              <a:xfrm>
                <a:off x="8314957" y="3151693"/>
                <a:ext cx="490916" cy="129262"/>
                <a:chOff x="1067607" y="1746718"/>
                <a:chExt cx="490916" cy="166660"/>
              </a:xfrm>
            </p:grpSpPr>
            <p:sp>
              <p:nvSpPr>
                <p:cNvPr id="542" name="Google Shape;542;p20"/>
                <p:cNvSpPr/>
                <p:nvPr/>
              </p:nvSpPr>
              <p:spPr>
                <a:xfrm rot="5419169">
                  <a:off x="1428472" y="178332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543" name="Google Shape;543;p20"/>
                <p:cNvSpPr/>
                <p:nvPr/>
              </p:nvSpPr>
              <p:spPr>
                <a:xfrm rot="5419169">
                  <a:off x="1330418" y="178223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538" name="Google Shape;538;p20"/>
                <p:cNvSpPr/>
                <p:nvPr/>
              </p:nvSpPr>
              <p:spPr>
                <a:xfrm rot="5419169">
                  <a:off x="1232364" y="178114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544" name="Google Shape;544;p20"/>
                <p:cNvSpPr/>
                <p:nvPr/>
              </p:nvSpPr>
              <p:spPr>
                <a:xfrm rot="5419169">
                  <a:off x="1134310" y="178005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545" name="Google Shape;545;p20"/>
                <p:cNvSpPr/>
                <p:nvPr/>
              </p:nvSpPr>
              <p:spPr>
                <a:xfrm rot="5419169">
                  <a:off x="1036256" y="177896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</p:grpSp>
          <p:cxnSp>
            <p:nvCxnSpPr>
              <p:cNvPr id="546" name="Google Shape;546;p20"/>
              <p:cNvCxnSpPr>
                <a:stCxn id="547" idx="0"/>
                <a:endCxn id="538" idx="3"/>
              </p:cNvCxnSpPr>
              <p:nvPr/>
            </p:nvCxnSpPr>
            <p:spPr>
              <a:xfrm flipH="1" rot="10800000">
                <a:off x="8132900" y="3278875"/>
                <a:ext cx="427200" cy="137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548" name="Google Shape;548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76671" y="3857121"/>
                <a:ext cx="511245" cy="28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9" name="Google Shape;54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32300" y="3131375"/>
              <a:ext cx="155404" cy="16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0" name="Google Shape;550;p20"/>
          <p:cNvGrpSpPr/>
          <p:nvPr/>
        </p:nvGrpSpPr>
        <p:grpSpPr>
          <a:xfrm>
            <a:off x="791725" y="2384987"/>
            <a:ext cx="400174" cy="764700"/>
            <a:chOff x="791725" y="2384987"/>
            <a:chExt cx="400174" cy="764700"/>
          </a:xfrm>
        </p:grpSpPr>
        <p:cxnSp>
          <p:nvCxnSpPr>
            <p:cNvPr id="551" name="Google Shape;551;p20"/>
            <p:cNvCxnSpPr>
              <a:stCxn id="552" idx="1"/>
              <a:endCxn id="536" idx="2"/>
            </p:cNvCxnSpPr>
            <p:nvPr/>
          </p:nvCxnSpPr>
          <p:spPr>
            <a:xfrm rot="10800000">
              <a:off x="1189499" y="2384987"/>
              <a:ext cx="2400" cy="76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553" name="Google Shape;55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1725" y="2542875"/>
              <a:ext cx="342500" cy="208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4" name="Google Shape;554;p20"/>
          <p:cNvSpPr/>
          <p:nvPr/>
        </p:nvSpPr>
        <p:spPr>
          <a:xfrm>
            <a:off x="1091600" y="4654050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55" name="Google Shape;555;p20"/>
          <p:cNvSpPr/>
          <p:nvPr/>
        </p:nvSpPr>
        <p:spPr>
          <a:xfrm>
            <a:off x="28378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56" name="Google Shape;556;p20"/>
          <p:cNvSpPr/>
          <p:nvPr/>
        </p:nvSpPr>
        <p:spPr>
          <a:xfrm>
            <a:off x="4576888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57" name="Google Shape;557;p20"/>
          <p:cNvSpPr/>
          <p:nvPr/>
        </p:nvSpPr>
        <p:spPr>
          <a:xfrm>
            <a:off x="63060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47" name="Google Shape;547;p20"/>
          <p:cNvSpPr/>
          <p:nvPr/>
        </p:nvSpPr>
        <p:spPr>
          <a:xfrm>
            <a:off x="80351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558" name="Google Shape;558;p20"/>
          <p:cNvGrpSpPr/>
          <p:nvPr/>
        </p:nvGrpSpPr>
        <p:grpSpPr>
          <a:xfrm>
            <a:off x="572306" y="3080993"/>
            <a:ext cx="7560594" cy="1573057"/>
            <a:chOff x="573223" y="3079720"/>
            <a:chExt cx="7468729" cy="1553944"/>
          </a:xfrm>
        </p:grpSpPr>
        <p:grpSp>
          <p:nvGrpSpPr>
            <p:cNvPr id="559" name="Google Shape;559;p20"/>
            <p:cNvGrpSpPr/>
            <p:nvPr/>
          </p:nvGrpSpPr>
          <p:grpSpPr>
            <a:xfrm>
              <a:off x="617056" y="3147580"/>
              <a:ext cx="7424895" cy="1486084"/>
              <a:chOff x="617056" y="3147580"/>
              <a:chExt cx="7424895" cy="1486084"/>
            </a:xfrm>
          </p:grpSpPr>
          <p:grpSp>
            <p:nvGrpSpPr>
              <p:cNvPr id="560" name="Google Shape;560;p20"/>
              <p:cNvGrpSpPr/>
              <p:nvPr/>
            </p:nvGrpSpPr>
            <p:grpSpPr>
              <a:xfrm>
                <a:off x="940122" y="3147580"/>
                <a:ext cx="490331" cy="125182"/>
                <a:chOff x="952947" y="1741415"/>
                <a:chExt cx="490331" cy="161400"/>
              </a:xfrm>
            </p:grpSpPr>
            <p:sp>
              <p:nvSpPr>
                <p:cNvPr id="561" name="Google Shape;561;p20"/>
                <p:cNvSpPr/>
                <p:nvPr/>
              </p:nvSpPr>
              <p:spPr>
                <a:xfrm rot="5400000">
                  <a:off x="1313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2" name="Google Shape;562;p20"/>
                <p:cNvSpPr/>
                <p:nvPr/>
              </p:nvSpPr>
              <p:spPr>
                <a:xfrm rot="5400000">
                  <a:off x="121547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52" name="Google Shape;552;p20"/>
                <p:cNvSpPr/>
                <p:nvPr/>
              </p:nvSpPr>
              <p:spPr>
                <a:xfrm rot="5400000">
                  <a:off x="1117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3" name="Google Shape;563;p20"/>
                <p:cNvSpPr/>
                <p:nvPr/>
              </p:nvSpPr>
              <p:spPr>
                <a:xfrm rot="5400000">
                  <a:off x="101935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4" name="Google Shape;564;p20"/>
                <p:cNvSpPr/>
                <p:nvPr/>
              </p:nvSpPr>
              <p:spPr>
                <a:xfrm rot="5400000">
                  <a:off x="92129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565" name="Google Shape;565;p20"/>
              <p:cNvGrpSpPr/>
              <p:nvPr/>
            </p:nvGrpSpPr>
            <p:grpSpPr>
              <a:xfrm>
                <a:off x="2669172" y="3147580"/>
                <a:ext cx="490331" cy="125182"/>
                <a:chOff x="1171222" y="1741415"/>
                <a:chExt cx="490331" cy="161400"/>
              </a:xfrm>
            </p:grpSpPr>
            <p:sp>
              <p:nvSpPr>
                <p:cNvPr id="566" name="Google Shape;566;p20"/>
                <p:cNvSpPr/>
                <p:nvPr/>
              </p:nvSpPr>
              <p:spPr>
                <a:xfrm rot="5400000">
                  <a:off x="1531803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7" name="Google Shape;567;p20"/>
                <p:cNvSpPr/>
                <p:nvPr/>
              </p:nvSpPr>
              <p:spPr>
                <a:xfrm rot="5400000">
                  <a:off x="14337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8" name="Google Shape;568;p20"/>
                <p:cNvSpPr/>
                <p:nvPr/>
              </p:nvSpPr>
              <p:spPr>
                <a:xfrm rot="5400000">
                  <a:off x="133568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69" name="Google Shape;569;p20"/>
                <p:cNvSpPr/>
                <p:nvPr/>
              </p:nvSpPr>
              <p:spPr>
                <a:xfrm rot="5400000">
                  <a:off x="12376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0" name="Google Shape;570;p20"/>
                <p:cNvSpPr/>
                <p:nvPr/>
              </p:nvSpPr>
              <p:spPr>
                <a:xfrm rot="5400000">
                  <a:off x="11395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571" name="Google Shape;571;p20"/>
              <p:cNvGrpSpPr/>
              <p:nvPr/>
            </p:nvGrpSpPr>
            <p:grpSpPr>
              <a:xfrm>
                <a:off x="4386796" y="3147580"/>
                <a:ext cx="490331" cy="125182"/>
                <a:chOff x="1040946" y="1741415"/>
                <a:chExt cx="490331" cy="161400"/>
              </a:xfrm>
            </p:grpSpPr>
            <p:sp>
              <p:nvSpPr>
                <p:cNvPr id="572" name="Google Shape;572;p20"/>
                <p:cNvSpPr/>
                <p:nvPr/>
              </p:nvSpPr>
              <p:spPr>
                <a:xfrm rot="5400000">
                  <a:off x="1401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3" name="Google Shape;573;p20"/>
                <p:cNvSpPr/>
                <p:nvPr/>
              </p:nvSpPr>
              <p:spPr>
                <a:xfrm rot="5400000">
                  <a:off x="1303469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4" name="Google Shape;574;p20"/>
                <p:cNvSpPr/>
                <p:nvPr/>
              </p:nvSpPr>
              <p:spPr>
                <a:xfrm rot="5400000">
                  <a:off x="1205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5" name="Google Shape;575;p20"/>
                <p:cNvSpPr/>
                <p:nvPr/>
              </p:nvSpPr>
              <p:spPr>
                <a:xfrm rot="5400000">
                  <a:off x="110735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6" name="Google Shape;576;p20"/>
                <p:cNvSpPr/>
                <p:nvPr/>
              </p:nvSpPr>
              <p:spPr>
                <a:xfrm rot="5400000">
                  <a:off x="1009296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577" name="Google Shape;577;p20"/>
              <p:cNvGrpSpPr/>
              <p:nvPr/>
            </p:nvGrpSpPr>
            <p:grpSpPr>
              <a:xfrm>
                <a:off x="6085690" y="3147580"/>
                <a:ext cx="490331" cy="125182"/>
                <a:chOff x="860065" y="1741415"/>
                <a:chExt cx="490331" cy="161400"/>
              </a:xfrm>
            </p:grpSpPr>
            <p:sp>
              <p:nvSpPr>
                <p:cNvPr id="578" name="Google Shape;578;p20"/>
                <p:cNvSpPr/>
                <p:nvPr/>
              </p:nvSpPr>
              <p:spPr>
                <a:xfrm rot="5400000">
                  <a:off x="12206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79" name="Google Shape;579;p20"/>
                <p:cNvSpPr/>
                <p:nvPr/>
              </p:nvSpPr>
              <p:spPr>
                <a:xfrm rot="5400000">
                  <a:off x="1122588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0" name="Google Shape;580;p20"/>
                <p:cNvSpPr/>
                <p:nvPr/>
              </p:nvSpPr>
              <p:spPr>
                <a:xfrm rot="5400000">
                  <a:off x="10245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1" name="Google Shape;581;p20"/>
                <p:cNvSpPr/>
                <p:nvPr/>
              </p:nvSpPr>
              <p:spPr>
                <a:xfrm rot="5400000">
                  <a:off x="9264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2" name="Google Shape;582;p20"/>
                <p:cNvSpPr/>
                <p:nvPr/>
              </p:nvSpPr>
              <p:spPr>
                <a:xfrm rot="5400000">
                  <a:off x="82841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583" name="Google Shape;583;p20"/>
              <p:cNvGrpSpPr/>
              <p:nvPr/>
            </p:nvGrpSpPr>
            <p:grpSpPr>
              <a:xfrm>
                <a:off x="7434262" y="3147580"/>
                <a:ext cx="490331" cy="125182"/>
                <a:chOff x="655787" y="1741415"/>
                <a:chExt cx="490331" cy="161400"/>
              </a:xfrm>
            </p:grpSpPr>
            <p:sp>
              <p:nvSpPr>
                <p:cNvPr id="584" name="Google Shape;584;p20"/>
                <p:cNvSpPr/>
                <p:nvPr/>
              </p:nvSpPr>
              <p:spPr>
                <a:xfrm rot="5400000">
                  <a:off x="101636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5" name="Google Shape;585;p20"/>
                <p:cNvSpPr/>
                <p:nvPr/>
              </p:nvSpPr>
              <p:spPr>
                <a:xfrm rot="5400000">
                  <a:off x="91831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6" name="Google Shape;586;p20"/>
                <p:cNvSpPr/>
                <p:nvPr/>
              </p:nvSpPr>
              <p:spPr>
                <a:xfrm rot="5400000">
                  <a:off x="82025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7" name="Google Shape;587;p20"/>
                <p:cNvSpPr/>
                <p:nvPr/>
              </p:nvSpPr>
              <p:spPr>
                <a:xfrm rot="5400000">
                  <a:off x="72219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588" name="Google Shape;588;p20"/>
                <p:cNvSpPr/>
                <p:nvPr/>
              </p:nvSpPr>
              <p:spPr>
                <a:xfrm rot="5400000">
                  <a:off x="62413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cxnSp>
            <p:nvCxnSpPr>
              <p:cNvPr id="589" name="Google Shape;589;p20"/>
              <p:cNvCxnSpPr>
                <a:stCxn id="554" idx="0"/>
                <a:endCxn id="552" idx="3"/>
              </p:cNvCxnSpPr>
              <p:nvPr/>
            </p:nvCxnSpPr>
            <p:spPr>
              <a:xfrm flipH="1" rot="10800000">
                <a:off x="1182819" y="3272864"/>
                <a:ext cx="2400" cy="13608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90" name="Google Shape;590;p20"/>
              <p:cNvCxnSpPr>
                <a:stCxn id="555" idx="0"/>
                <a:endCxn id="568" idx="3"/>
              </p:cNvCxnSpPr>
              <p:nvPr/>
            </p:nvCxnSpPr>
            <p:spPr>
              <a:xfrm flipH="1" rot="10800000">
                <a:off x="2907801" y="3272633"/>
                <a:ext cx="66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91" name="Google Shape;591;p20"/>
              <p:cNvCxnSpPr>
                <a:stCxn id="556" idx="0"/>
                <a:endCxn id="574" idx="3"/>
              </p:cNvCxnSpPr>
              <p:nvPr/>
            </p:nvCxnSpPr>
            <p:spPr>
              <a:xfrm flipH="1" rot="10800000">
                <a:off x="4625758" y="3272633"/>
                <a:ext cx="63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92" name="Google Shape;592;p20"/>
              <p:cNvCxnSpPr>
                <a:stCxn id="557" idx="0"/>
                <a:endCxn id="580" idx="3"/>
              </p:cNvCxnSpPr>
              <p:nvPr/>
            </p:nvCxnSpPr>
            <p:spPr>
              <a:xfrm rot="10800000">
                <a:off x="6330861" y="3272633"/>
                <a:ext cx="30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93" name="Google Shape;593;p20"/>
              <p:cNvCxnSpPr>
                <a:stCxn id="547" idx="0"/>
                <a:endCxn id="586" idx="3"/>
              </p:cNvCxnSpPr>
              <p:nvPr/>
            </p:nvCxnSpPr>
            <p:spPr>
              <a:xfrm rot="10800000">
                <a:off x="7679551" y="3272633"/>
                <a:ext cx="3624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594" name="Google Shape;594;p2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17056" y="3651410"/>
                <a:ext cx="511250" cy="2434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5" name="Google Shape;595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3223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68588" y="3079728"/>
              <a:ext cx="246485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86310" y="3079720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09645" y="3079722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34184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0" name="Google Shape;600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7375" y="1603675"/>
            <a:ext cx="1398190" cy="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1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Query-Key (QK) Space</a:t>
            </a:r>
            <a:endParaRPr/>
          </a:p>
        </p:txBody>
      </p:sp>
      <p:sp>
        <p:nvSpPr>
          <p:cNvPr id="606" name="Google Shape;606;p21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607" name="Google Shape;607;p21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608" name="Google Shape;608;p21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609" name="Google Shape;609;p21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610" name="Google Shape;610;p21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611" name="Google Shape;611;p21"/>
          <p:cNvGrpSpPr/>
          <p:nvPr/>
        </p:nvGrpSpPr>
        <p:grpSpPr>
          <a:xfrm rot="5400000">
            <a:off x="4597819" y="946367"/>
            <a:ext cx="125117" cy="7533322"/>
            <a:chOff x="4846525" y="624461"/>
            <a:chExt cx="125117" cy="7533322"/>
          </a:xfrm>
        </p:grpSpPr>
        <p:grpSp>
          <p:nvGrpSpPr>
            <p:cNvPr id="612" name="Google Shape;612;p21"/>
            <p:cNvGrpSpPr/>
            <p:nvPr/>
          </p:nvGrpSpPr>
          <p:grpSpPr>
            <a:xfrm>
              <a:off x="4846525" y="7569536"/>
              <a:ext cx="125100" cy="588247"/>
              <a:chOff x="4859350" y="6001769"/>
              <a:chExt cx="125100" cy="758441"/>
            </a:xfrm>
          </p:grpSpPr>
          <p:sp>
            <p:nvSpPr>
              <p:cNvPr id="613" name="Google Shape;613;p21"/>
              <p:cNvSpPr/>
              <p:nvPr/>
            </p:nvSpPr>
            <p:spPr>
              <a:xfrm>
                <a:off x="4859350" y="600176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14" name="Google Shape;614;p21"/>
              <p:cNvSpPr/>
              <p:nvPr/>
            </p:nvSpPr>
            <p:spPr>
              <a:xfrm>
                <a:off x="4859350" y="612819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15" name="Google Shape;615;p21"/>
              <p:cNvSpPr/>
              <p:nvPr/>
            </p:nvSpPr>
            <p:spPr>
              <a:xfrm>
                <a:off x="4859350" y="625462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16" name="Google Shape;616;p21"/>
              <p:cNvSpPr/>
              <p:nvPr/>
            </p:nvSpPr>
            <p:spPr>
              <a:xfrm>
                <a:off x="4859350" y="638105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4859350" y="650748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859350" y="663391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619" name="Google Shape;619;p21"/>
            <p:cNvGrpSpPr/>
            <p:nvPr/>
          </p:nvGrpSpPr>
          <p:grpSpPr>
            <a:xfrm>
              <a:off x="4846539" y="5826123"/>
              <a:ext cx="125100" cy="588247"/>
              <a:chOff x="3388400" y="3753945"/>
              <a:chExt cx="125100" cy="758441"/>
            </a:xfrm>
          </p:grpSpPr>
          <p:sp>
            <p:nvSpPr>
              <p:cNvPr id="620" name="Google Shape;620;p21"/>
              <p:cNvSpPr/>
              <p:nvPr/>
            </p:nvSpPr>
            <p:spPr>
              <a:xfrm>
                <a:off x="3388400" y="37539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3388400" y="38803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>
                <a:off x="3388400" y="40068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3388400" y="41332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>
                <a:off x="3388400" y="42596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3388400" y="43860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626" name="Google Shape;626;p21"/>
            <p:cNvGrpSpPr/>
            <p:nvPr/>
          </p:nvGrpSpPr>
          <p:grpSpPr>
            <a:xfrm>
              <a:off x="4846540" y="4082698"/>
              <a:ext cx="125100" cy="588247"/>
              <a:chOff x="1504638" y="1506105"/>
              <a:chExt cx="125100" cy="758441"/>
            </a:xfrm>
          </p:grpSpPr>
          <p:sp>
            <p:nvSpPr>
              <p:cNvPr id="627" name="Google Shape;627;p21"/>
              <p:cNvSpPr/>
              <p:nvPr/>
            </p:nvSpPr>
            <p:spPr>
              <a:xfrm>
                <a:off x="1504638" y="150610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1504638" y="163253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1504638" y="175896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1504638" y="188538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1" name="Google Shape;631;p21"/>
              <p:cNvSpPr/>
              <p:nvPr/>
            </p:nvSpPr>
            <p:spPr>
              <a:xfrm>
                <a:off x="1504638" y="201181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2" name="Google Shape;632;p21"/>
              <p:cNvSpPr/>
              <p:nvPr/>
            </p:nvSpPr>
            <p:spPr>
              <a:xfrm>
                <a:off x="1504638" y="21382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633" name="Google Shape;633;p21"/>
            <p:cNvGrpSpPr/>
            <p:nvPr/>
          </p:nvGrpSpPr>
          <p:grpSpPr>
            <a:xfrm>
              <a:off x="4846542" y="2353573"/>
              <a:ext cx="125100" cy="588247"/>
              <a:chOff x="-379087" y="-723298"/>
              <a:chExt cx="125100" cy="758441"/>
            </a:xfrm>
          </p:grpSpPr>
          <p:sp>
            <p:nvSpPr>
              <p:cNvPr id="634" name="Google Shape;634;p21"/>
              <p:cNvSpPr/>
              <p:nvPr/>
            </p:nvSpPr>
            <p:spPr>
              <a:xfrm>
                <a:off x="-379087" y="-72329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5" name="Google Shape;635;p21"/>
              <p:cNvSpPr/>
              <p:nvPr/>
            </p:nvSpPr>
            <p:spPr>
              <a:xfrm>
                <a:off x="-379087" y="-59687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6" name="Google Shape;636;p21"/>
              <p:cNvSpPr/>
              <p:nvPr/>
            </p:nvSpPr>
            <p:spPr>
              <a:xfrm>
                <a:off x="-379087" y="-47044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7" name="Google Shape;637;p21"/>
              <p:cNvSpPr/>
              <p:nvPr/>
            </p:nvSpPr>
            <p:spPr>
              <a:xfrm>
                <a:off x="-379087" y="-34401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8" name="Google Shape;638;p21"/>
              <p:cNvSpPr/>
              <p:nvPr/>
            </p:nvSpPr>
            <p:spPr>
              <a:xfrm>
                <a:off x="-379087" y="-2175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39" name="Google Shape;639;p21"/>
              <p:cNvSpPr/>
              <p:nvPr/>
            </p:nvSpPr>
            <p:spPr>
              <a:xfrm>
                <a:off x="-379087" y="-9115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640" name="Google Shape;640;p21"/>
            <p:cNvGrpSpPr/>
            <p:nvPr/>
          </p:nvGrpSpPr>
          <p:grpSpPr>
            <a:xfrm>
              <a:off x="4846531" y="624461"/>
              <a:ext cx="125100" cy="588247"/>
              <a:chOff x="-2057050" y="-2952685"/>
              <a:chExt cx="125100" cy="758441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-2057050" y="-295268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-2057050" y="-28262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-2057050" y="-26998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-2057050" y="-25734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-2057050" y="-24469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-2057050" y="-23205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grpSp>
        <p:nvGrpSpPr>
          <p:cNvPr id="647" name="Google Shape;647;p21"/>
          <p:cNvGrpSpPr/>
          <p:nvPr/>
        </p:nvGrpSpPr>
        <p:grpSpPr>
          <a:xfrm>
            <a:off x="8132900" y="3131375"/>
            <a:ext cx="855015" cy="1519100"/>
            <a:chOff x="8132900" y="3131375"/>
            <a:chExt cx="855015" cy="1519100"/>
          </a:xfrm>
        </p:grpSpPr>
        <p:grpSp>
          <p:nvGrpSpPr>
            <p:cNvPr id="648" name="Google Shape;648;p21"/>
            <p:cNvGrpSpPr/>
            <p:nvPr/>
          </p:nvGrpSpPr>
          <p:grpSpPr>
            <a:xfrm>
              <a:off x="8132900" y="3151693"/>
              <a:ext cx="855015" cy="1498782"/>
              <a:chOff x="8132900" y="3151693"/>
              <a:chExt cx="855015" cy="1498782"/>
            </a:xfrm>
          </p:grpSpPr>
          <p:grpSp>
            <p:nvGrpSpPr>
              <p:cNvPr id="649" name="Google Shape;649;p21"/>
              <p:cNvGrpSpPr/>
              <p:nvPr/>
            </p:nvGrpSpPr>
            <p:grpSpPr>
              <a:xfrm>
                <a:off x="8314957" y="3151693"/>
                <a:ext cx="490916" cy="129262"/>
                <a:chOff x="1067607" y="1746718"/>
                <a:chExt cx="490916" cy="166660"/>
              </a:xfrm>
            </p:grpSpPr>
            <p:sp>
              <p:nvSpPr>
                <p:cNvPr id="650" name="Google Shape;650;p21"/>
                <p:cNvSpPr/>
                <p:nvPr/>
              </p:nvSpPr>
              <p:spPr>
                <a:xfrm rot="5419169">
                  <a:off x="1428472" y="178332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651" name="Google Shape;651;p21"/>
                <p:cNvSpPr/>
                <p:nvPr/>
              </p:nvSpPr>
              <p:spPr>
                <a:xfrm rot="5419169">
                  <a:off x="1330418" y="178223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652" name="Google Shape;652;p21"/>
                <p:cNvSpPr/>
                <p:nvPr/>
              </p:nvSpPr>
              <p:spPr>
                <a:xfrm rot="5419169">
                  <a:off x="1232364" y="178114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653" name="Google Shape;653;p21"/>
                <p:cNvSpPr/>
                <p:nvPr/>
              </p:nvSpPr>
              <p:spPr>
                <a:xfrm rot="5419169">
                  <a:off x="1134310" y="178005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654" name="Google Shape;654;p21"/>
                <p:cNvSpPr/>
                <p:nvPr/>
              </p:nvSpPr>
              <p:spPr>
                <a:xfrm rot="5419169">
                  <a:off x="1036256" y="177896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</p:grpSp>
          <p:cxnSp>
            <p:nvCxnSpPr>
              <p:cNvPr id="655" name="Google Shape;655;p21"/>
              <p:cNvCxnSpPr>
                <a:stCxn id="656" idx="0"/>
                <a:endCxn id="652" idx="3"/>
              </p:cNvCxnSpPr>
              <p:nvPr/>
            </p:nvCxnSpPr>
            <p:spPr>
              <a:xfrm flipH="1" rot="10800000">
                <a:off x="8132900" y="3278875"/>
                <a:ext cx="427200" cy="137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657" name="Google Shape;657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76671" y="3857121"/>
                <a:ext cx="511245" cy="28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8" name="Google Shape;658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32300" y="3131375"/>
              <a:ext cx="155404" cy="16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9" name="Google Shape;659;p21"/>
          <p:cNvSpPr/>
          <p:nvPr/>
        </p:nvSpPr>
        <p:spPr>
          <a:xfrm>
            <a:off x="1091600" y="4654050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60" name="Google Shape;660;p21"/>
          <p:cNvSpPr/>
          <p:nvPr/>
        </p:nvSpPr>
        <p:spPr>
          <a:xfrm>
            <a:off x="28378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61" name="Google Shape;661;p21"/>
          <p:cNvSpPr/>
          <p:nvPr/>
        </p:nvSpPr>
        <p:spPr>
          <a:xfrm>
            <a:off x="4576888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62" name="Google Shape;662;p21"/>
          <p:cNvSpPr/>
          <p:nvPr/>
        </p:nvSpPr>
        <p:spPr>
          <a:xfrm>
            <a:off x="63060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56" name="Google Shape;656;p21"/>
          <p:cNvSpPr/>
          <p:nvPr/>
        </p:nvSpPr>
        <p:spPr>
          <a:xfrm>
            <a:off x="80351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663" name="Google Shape;663;p21"/>
          <p:cNvGrpSpPr/>
          <p:nvPr/>
        </p:nvGrpSpPr>
        <p:grpSpPr>
          <a:xfrm>
            <a:off x="572306" y="3080993"/>
            <a:ext cx="7560594" cy="1573057"/>
            <a:chOff x="573223" y="3079720"/>
            <a:chExt cx="7468729" cy="1553944"/>
          </a:xfrm>
        </p:grpSpPr>
        <p:grpSp>
          <p:nvGrpSpPr>
            <p:cNvPr id="664" name="Google Shape;664;p21"/>
            <p:cNvGrpSpPr/>
            <p:nvPr/>
          </p:nvGrpSpPr>
          <p:grpSpPr>
            <a:xfrm>
              <a:off x="617056" y="3147580"/>
              <a:ext cx="7424895" cy="1486084"/>
              <a:chOff x="617056" y="3147580"/>
              <a:chExt cx="7424895" cy="1486084"/>
            </a:xfrm>
          </p:grpSpPr>
          <p:grpSp>
            <p:nvGrpSpPr>
              <p:cNvPr id="665" name="Google Shape;665;p21"/>
              <p:cNvGrpSpPr/>
              <p:nvPr/>
            </p:nvGrpSpPr>
            <p:grpSpPr>
              <a:xfrm>
                <a:off x="940122" y="3147580"/>
                <a:ext cx="490331" cy="125182"/>
                <a:chOff x="952947" y="1741415"/>
                <a:chExt cx="490331" cy="161400"/>
              </a:xfrm>
            </p:grpSpPr>
            <p:sp>
              <p:nvSpPr>
                <p:cNvPr id="666" name="Google Shape;666;p21"/>
                <p:cNvSpPr/>
                <p:nvPr/>
              </p:nvSpPr>
              <p:spPr>
                <a:xfrm rot="5400000">
                  <a:off x="1313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67" name="Google Shape;667;p21"/>
                <p:cNvSpPr/>
                <p:nvPr/>
              </p:nvSpPr>
              <p:spPr>
                <a:xfrm rot="5400000">
                  <a:off x="121547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68" name="Google Shape;668;p21"/>
                <p:cNvSpPr/>
                <p:nvPr/>
              </p:nvSpPr>
              <p:spPr>
                <a:xfrm rot="5400000">
                  <a:off x="1117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69" name="Google Shape;669;p21"/>
                <p:cNvSpPr/>
                <p:nvPr/>
              </p:nvSpPr>
              <p:spPr>
                <a:xfrm rot="5400000">
                  <a:off x="101935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0" name="Google Shape;670;p21"/>
                <p:cNvSpPr/>
                <p:nvPr/>
              </p:nvSpPr>
              <p:spPr>
                <a:xfrm rot="5400000">
                  <a:off x="92129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671" name="Google Shape;671;p21"/>
              <p:cNvGrpSpPr/>
              <p:nvPr/>
            </p:nvGrpSpPr>
            <p:grpSpPr>
              <a:xfrm>
                <a:off x="2669172" y="3147580"/>
                <a:ext cx="490331" cy="125182"/>
                <a:chOff x="1171222" y="1741415"/>
                <a:chExt cx="490331" cy="161400"/>
              </a:xfrm>
            </p:grpSpPr>
            <p:sp>
              <p:nvSpPr>
                <p:cNvPr id="672" name="Google Shape;672;p21"/>
                <p:cNvSpPr/>
                <p:nvPr/>
              </p:nvSpPr>
              <p:spPr>
                <a:xfrm rot="5400000">
                  <a:off x="1531803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3" name="Google Shape;673;p21"/>
                <p:cNvSpPr/>
                <p:nvPr/>
              </p:nvSpPr>
              <p:spPr>
                <a:xfrm rot="5400000">
                  <a:off x="14337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4" name="Google Shape;674;p21"/>
                <p:cNvSpPr/>
                <p:nvPr/>
              </p:nvSpPr>
              <p:spPr>
                <a:xfrm rot="5400000">
                  <a:off x="133568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5" name="Google Shape;675;p21"/>
                <p:cNvSpPr/>
                <p:nvPr/>
              </p:nvSpPr>
              <p:spPr>
                <a:xfrm rot="5400000">
                  <a:off x="12376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6" name="Google Shape;676;p21"/>
                <p:cNvSpPr/>
                <p:nvPr/>
              </p:nvSpPr>
              <p:spPr>
                <a:xfrm rot="5400000">
                  <a:off x="11395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677" name="Google Shape;677;p21"/>
              <p:cNvGrpSpPr/>
              <p:nvPr/>
            </p:nvGrpSpPr>
            <p:grpSpPr>
              <a:xfrm>
                <a:off x="4386796" y="3147580"/>
                <a:ext cx="490331" cy="125182"/>
                <a:chOff x="1040946" y="1741415"/>
                <a:chExt cx="490331" cy="161400"/>
              </a:xfrm>
            </p:grpSpPr>
            <p:sp>
              <p:nvSpPr>
                <p:cNvPr id="678" name="Google Shape;678;p21"/>
                <p:cNvSpPr/>
                <p:nvPr/>
              </p:nvSpPr>
              <p:spPr>
                <a:xfrm rot="5400000">
                  <a:off x="1401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79" name="Google Shape;679;p21"/>
                <p:cNvSpPr/>
                <p:nvPr/>
              </p:nvSpPr>
              <p:spPr>
                <a:xfrm rot="5400000">
                  <a:off x="1303469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0" name="Google Shape;680;p21"/>
                <p:cNvSpPr/>
                <p:nvPr/>
              </p:nvSpPr>
              <p:spPr>
                <a:xfrm rot="5400000">
                  <a:off x="1205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1" name="Google Shape;681;p21"/>
                <p:cNvSpPr/>
                <p:nvPr/>
              </p:nvSpPr>
              <p:spPr>
                <a:xfrm rot="5400000">
                  <a:off x="110735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2" name="Google Shape;682;p21"/>
                <p:cNvSpPr/>
                <p:nvPr/>
              </p:nvSpPr>
              <p:spPr>
                <a:xfrm rot="5400000">
                  <a:off x="1009296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683" name="Google Shape;683;p21"/>
              <p:cNvGrpSpPr/>
              <p:nvPr/>
            </p:nvGrpSpPr>
            <p:grpSpPr>
              <a:xfrm>
                <a:off x="6085690" y="3147580"/>
                <a:ext cx="490331" cy="125182"/>
                <a:chOff x="860065" y="1741415"/>
                <a:chExt cx="490331" cy="161400"/>
              </a:xfrm>
            </p:grpSpPr>
            <p:sp>
              <p:nvSpPr>
                <p:cNvPr id="684" name="Google Shape;684;p21"/>
                <p:cNvSpPr/>
                <p:nvPr/>
              </p:nvSpPr>
              <p:spPr>
                <a:xfrm rot="5400000">
                  <a:off x="12206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5" name="Google Shape;685;p21"/>
                <p:cNvSpPr/>
                <p:nvPr/>
              </p:nvSpPr>
              <p:spPr>
                <a:xfrm rot="5400000">
                  <a:off x="1122588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6" name="Google Shape;686;p21"/>
                <p:cNvSpPr/>
                <p:nvPr/>
              </p:nvSpPr>
              <p:spPr>
                <a:xfrm rot="5400000">
                  <a:off x="10245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7" name="Google Shape;687;p21"/>
                <p:cNvSpPr/>
                <p:nvPr/>
              </p:nvSpPr>
              <p:spPr>
                <a:xfrm rot="5400000">
                  <a:off x="9264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88" name="Google Shape;688;p21"/>
                <p:cNvSpPr/>
                <p:nvPr/>
              </p:nvSpPr>
              <p:spPr>
                <a:xfrm rot="5400000">
                  <a:off x="82841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689" name="Google Shape;689;p21"/>
              <p:cNvGrpSpPr/>
              <p:nvPr/>
            </p:nvGrpSpPr>
            <p:grpSpPr>
              <a:xfrm>
                <a:off x="7434262" y="3147580"/>
                <a:ext cx="490331" cy="125182"/>
                <a:chOff x="655787" y="1741415"/>
                <a:chExt cx="490331" cy="161400"/>
              </a:xfrm>
            </p:grpSpPr>
            <p:sp>
              <p:nvSpPr>
                <p:cNvPr id="690" name="Google Shape;690;p21"/>
                <p:cNvSpPr/>
                <p:nvPr/>
              </p:nvSpPr>
              <p:spPr>
                <a:xfrm rot="5400000">
                  <a:off x="101636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91" name="Google Shape;691;p21"/>
                <p:cNvSpPr/>
                <p:nvPr/>
              </p:nvSpPr>
              <p:spPr>
                <a:xfrm rot="5400000">
                  <a:off x="91831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92" name="Google Shape;692;p21"/>
                <p:cNvSpPr/>
                <p:nvPr/>
              </p:nvSpPr>
              <p:spPr>
                <a:xfrm rot="5400000">
                  <a:off x="82025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93" name="Google Shape;693;p21"/>
                <p:cNvSpPr/>
                <p:nvPr/>
              </p:nvSpPr>
              <p:spPr>
                <a:xfrm rot="5400000">
                  <a:off x="72219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694" name="Google Shape;694;p21"/>
                <p:cNvSpPr/>
                <p:nvPr/>
              </p:nvSpPr>
              <p:spPr>
                <a:xfrm rot="5400000">
                  <a:off x="62413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cxnSp>
            <p:nvCxnSpPr>
              <p:cNvPr id="695" name="Google Shape;695;p21"/>
              <p:cNvCxnSpPr>
                <a:stCxn id="659" idx="0"/>
                <a:endCxn id="668" idx="3"/>
              </p:cNvCxnSpPr>
              <p:nvPr/>
            </p:nvCxnSpPr>
            <p:spPr>
              <a:xfrm flipH="1" rot="10800000">
                <a:off x="1182819" y="3272864"/>
                <a:ext cx="2400" cy="13608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696" name="Google Shape;696;p21"/>
              <p:cNvCxnSpPr>
                <a:stCxn id="660" idx="0"/>
                <a:endCxn id="674" idx="3"/>
              </p:cNvCxnSpPr>
              <p:nvPr/>
            </p:nvCxnSpPr>
            <p:spPr>
              <a:xfrm flipH="1" rot="10800000">
                <a:off x="2907801" y="3272633"/>
                <a:ext cx="66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697" name="Google Shape;697;p21"/>
              <p:cNvCxnSpPr>
                <a:stCxn id="661" idx="0"/>
                <a:endCxn id="680" idx="3"/>
              </p:cNvCxnSpPr>
              <p:nvPr/>
            </p:nvCxnSpPr>
            <p:spPr>
              <a:xfrm flipH="1" rot="10800000">
                <a:off x="4625758" y="3272633"/>
                <a:ext cx="63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698" name="Google Shape;698;p21"/>
              <p:cNvCxnSpPr>
                <a:stCxn id="662" idx="0"/>
                <a:endCxn id="686" idx="3"/>
              </p:cNvCxnSpPr>
              <p:nvPr/>
            </p:nvCxnSpPr>
            <p:spPr>
              <a:xfrm rot="10800000">
                <a:off x="6330861" y="3272633"/>
                <a:ext cx="30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699" name="Google Shape;699;p21"/>
              <p:cNvCxnSpPr>
                <a:stCxn id="656" idx="0"/>
                <a:endCxn id="692" idx="3"/>
              </p:cNvCxnSpPr>
              <p:nvPr/>
            </p:nvCxnSpPr>
            <p:spPr>
              <a:xfrm rot="10800000">
                <a:off x="7679551" y="3272633"/>
                <a:ext cx="3624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700" name="Google Shape;700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7056" y="3651410"/>
                <a:ext cx="511250" cy="2434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1" name="Google Shape;701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3223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68588" y="3079728"/>
              <a:ext cx="246485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086310" y="3079720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09645" y="3079722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34184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6" name="Google Shape;706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7375" y="1603675"/>
            <a:ext cx="1398190" cy="37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7" name="Google Shape;707;p21"/>
          <p:cNvCxnSpPr>
            <a:stCxn id="674" idx="1"/>
            <a:endCxn id="708" idx="2"/>
          </p:cNvCxnSpPr>
          <p:nvPr/>
        </p:nvCxnSpPr>
        <p:spPr>
          <a:xfrm flipH="1" rot="10800000">
            <a:off x="2942217" y="1889087"/>
            <a:ext cx="17205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9" name="Google Shape;709;p21"/>
          <p:cNvCxnSpPr>
            <a:stCxn id="680" idx="1"/>
            <a:endCxn id="708" idx="2"/>
          </p:cNvCxnSpPr>
          <p:nvPr/>
        </p:nvCxnSpPr>
        <p:spPr>
          <a:xfrm rot="10800000">
            <a:off x="4662667" y="1889087"/>
            <a:ext cx="183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0" name="Google Shape;710;p21"/>
          <p:cNvCxnSpPr>
            <a:stCxn id="692" idx="1"/>
            <a:endCxn id="708" idx="2"/>
          </p:cNvCxnSpPr>
          <p:nvPr/>
        </p:nvCxnSpPr>
        <p:spPr>
          <a:xfrm rot="10800000">
            <a:off x="4662717" y="1889087"/>
            <a:ext cx="31032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1" name="Google Shape;711;p21"/>
          <p:cNvCxnSpPr>
            <a:stCxn id="686" idx="1"/>
            <a:endCxn id="708" idx="2"/>
          </p:cNvCxnSpPr>
          <p:nvPr/>
        </p:nvCxnSpPr>
        <p:spPr>
          <a:xfrm rot="10800000">
            <a:off x="4662557" y="1889087"/>
            <a:ext cx="17382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2" name="Google Shape;712;p21"/>
          <p:cNvCxnSpPr>
            <a:stCxn id="652" idx="1"/>
            <a:endCxn id="713" idx="3"/>
          </p:cNvCxnSpPr>
          <p:nvPr/>
        </p:nvCxnSpPr>
        <p:spPr>
          <a:xfrm rot="10800000">
            <a:off x="5117165" y="1532833"/>
            <a:ext cx="3443700" cy="16209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14" name="Google Shape;714;p21"/>
          <p:cNvGrpSpPr/>
          <p:nvPr/>
        </p:nvGrpSpPr>
        <p:grpSpPr>
          <a:xfrm>
            <a:off x="4208034" y="1176662"/>
            <a:ext cx="181833" cy="712468"/>
            <a:chOff x="1166775" y="1506056"/>
            <a:chExt cx="125100" cy="632013"/>
          </a:xfrm>
        </p:grpSpPr>
        <p:sp>
          <p:nvSpPr>
            <p:cNvPr id="715" name="Google Shape;715;p21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</p:grpSp>
      <p:grpSp>
        <p:nvGrpSpPr>
          <p:cNvPr id="720" name="Google Shape;720;p21"/>
          <p:cNvGrpSpPr/>
          <p:nvPr/>
        </p:nvGrpSpPr>
        <p:grpSpPr>
          <a:xfrm>
            <a:off x="4389871" y="1176662"/>
            <a:ext cx="181833" cy="712468"/>
            <a:chOff x="1166775" y="1506056"/>
            <a:chExt cx="125100" cy="632013"/>
          </a:xfrm>
        </p:grpSpPr>
        <p:sp>
          <p:nvSpPr>
            <p:cNvPr id="721" name="Google Shape;721;p21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</p:grpSp>
      <p:grpSp>
        <p:nvGrpSpPr>
          <p:cNvPr id="726" name="Google Shape;726;p21"/>
          <p:cNvGrpSpPr/>
          <p:nvPr/>
        </p:nvGrpSpPr>
        <p:grpSpPr>
          <a:xfrm>
            <a:off x="4571707" y="1176662"/>
            <a:ext cx="181833" cy="712468"/>
            <a:chOff x="1166775" y="1506056"/>
            <a:chExt cx="125100" cy="632013"/>
          </a:xfrm>
        </p:grpSpPr>
        <p:sp>
          <p:nvSpPr>
            <p:cNvPr id="727" name="Google Shape;727;p21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</p:grpSp>
      <p:grpSp>
        <p:nvGrpSpPr>
          <p:cNvPr id="731" name="Google Shape;731;p21"/>
          <p:cNvGrpSpPr/>
          <p:nvPr/>
        </p:nvGrpSpPr>
        <p:grpSpPr>
          <a:xfrm>
            <a:off x="4753543" y="1176662"/>
            <a:ext cx="181833" cy="712468"/>
            <a:chOff x="1166775" y="1506056"/>
            <a:chExt cx="125100" cy="632013"/>
          </a:xfrm>
        </p:grpSpPr>
        <p:sp>
          <p:nvSpPr>
            <p:cNvPr id="732" name="Google Shape;732;p21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</p:grpSp>
      <p:cxnSp>
        <p:nvCxnSpPr>
          <p:cNvPr id="737" name="Google Shape;737;p21"/>
          <p:cNvCxnSpPr>
            <a:stCxn id="668" idx="1"/>
            <a:endCxn id="708" idx="2"/>
          </p:cNvCxnSpPr>
          <p:nvPr/>
        </p:nvCxnSpPr>
        <p:spPr>
          <a:xfrm flipH="1" rot="10800000">
            <a:off x="1191899" y="1889087"/>
            <a:ext cx="34707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38" name="Google Shape;738;p21"/>
          <p:cNvGrpSpPr/>
          <p:nvPr/>
        </p:nvGrpSpPr>
        <p:grpSpPr>
          <a:xfrm>
            <a:off x="4935379" y="1176662"/>
            <a:ext cx="181833" cy="712468"/>
            <a:chOff x="1166775" y="1506056"/>
            <a:chExt cx="125100" cy="632013"/>
          </a:xfrm>
        </p:grpSpPr>
        <p:sp>
          <p:nvSpPr>
            <p:cNvPr id="739" name="Google Shape;739;p21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650" lIns="106650" spcFirstLastPara="1" rIns="106650" wrap="square" tIns="1066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33"/>
            </a:p>
          </p:txBody>
        </p:sp>
      </p:grpSp>
      <p:sp>
        <p:nvSpPr>
          <p:cNvPr id="743" name="Google Shape;743;p21"/>
          <p:cNvSpPr/>
          <p:nvPr/>
        </p:nvSpPr>
        <p:spPr>
          <a:xfrm>
            <a:off x="226625" y="1083350"/>
            <a:ext cx="2045700" cy="1543800"/>
          </a:xfrm>
          <a:prstGeom prst="mathMultiply">
            <a:avLst>
              <a:gd fmla="val 579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21"/>
          <p:cNvSpPr/>
          <p:nvPr/>
        </p:nvSpPr>
        <p:spPr>
          <a:xfrm>
            <a:off x="1421850" y="2078375"/>
            <a:ext cx="6300300" cy="9060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mbria Math"/>
                <a:ea typeface="Cambria Math"/>
                <a:cs typeface="Cambria Math"/>
                <a:sym typeface="Cambria Math"/>
              </a:rPr>
              <a:t>QK Space: </a:t>
            </a:r>
            <a:endParaRPr sz="1800"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mbria Math"/>
                <a:ea typeface="Cambria Math"/>
                <a:cs typeface="Cambria Math"/>
                <a:sym typeface="Cambria Math"/>
              </a:rPr>
              <a:t>Joint bi-linear embedding space:</a:t>
            </a:r>
            <a:endParaRPr sz="1800"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mbria Math"/>
                <a:ea typeface="Cambria Math"/>
                <a:cs typeface="Cambria Math"/>
                <a:sym typeface="Cambria Math"/>
              </a:rPr>
              <a:t>Space of all possible query-key interactions!</a:t>
            </a:r>
            <a:endParaRPr sz="18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745" name="Google Shape;745;p21"/>
          <p:cNvGrpSpPr/>
          <p:nvPr/>
        </p:nvGrpSpPr>
        <p:grpSpPr>
          <a:xfrm>
            <a:off x="6256185" y="1176650"/>
            <a:ext cx="2831490" cy="545814"/>
            <a:chOff x="6256185" y="1176650"/>
            <a:chExt cx="2831490" cy="545814"/>
          </a:xfrm>
        </p:grpSpPr>
        <p:pic>
          <p:nvPicPr>
            <p:cNvPr id="746" name="Google Shape;746;p2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256185" y="1343502"/>
              <a:ext cx="2831490" cy="378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7" name="Google Shape;747;p21"/>
            <p:cNvSpPr txBox="1"/>
            <p:nvPr/>
          </p:nvSpPr>
          <p:spPr>
            <a:xfrm>
              <a:off x="6891750" y="1176650"/>
              <a:ext cx="476100" cy="521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212121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∈</a:t>
              </a:r>
              <a:endParaRPr sz="3200">
                <a:solidFill>
                  <a:srgbClr val="21212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2"/>
          <p:cNvSpPr txBox="1"/>
          <p:nvPr>
            <p:ph type="title"/>
          </p:nvPr>
        </p:nvSpPr>
        <p:spPr>
          <a:xfrm>
            <a:off x="311700" y="4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Query-Key (QK) Space</a:t>
            </a:r>
            <a:endParaRPr/>
          </a:p>
        </p:txBody>
      </p:sp>
      <p:sp>
        <p:nvSpPr>
          <p:cNvPr id="753" name="Google Shape;753;p22"/>
          <p:cNvSpPr/>
          <p:nvPr/>
        </p:nvSpPr>
        <p:spPr>
          <a:xfrm>
            <a:off x="852869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754" name="Google Shape;754;p22"/>
          <p:cNvSpPr/>
          <p:nvPr/>
        </p:nvSpPr>
        <p:spPr>
          <a:xfrm>
            <a:off x="2581983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</a:t>
            </a:r>
            <a:endParaRPr/>
          </a:p>
        </p:txBody>
      </p:sp>
      <p:sp>
        <p:nvSpPr>
          <p:cNvPr id="755" name="Google Shape;755;p22"/>
          <p:cNvSpPr/>
          <p:nvPr/>
        </p:nvSpPr>
        <p:spPr>
          <a:xfrm>
            <a:off x="4311097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</a:t>
            </a:r>
            <a:endParaRPr/>
          </a:p>
        </p:txBody>
      </p:sp>
      <p:sp>
        <p:nvSpPr>
          <p:cNvPr id="756" name="Google Shape;756;p22"/>
          <p:cNvSpPr/>
          <p:nvPr/>
        </p:nvSpPr>
        <p:spPr>
          <a:xfrm>
            <a:off x="6040211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endParaRPr/>
          </a:p>
        </p:txBody>
      </p:sp>
      <p:sp>
        <p:nvSpPr>
          <p:cNvPr id="757" name="Google Shape;757;p22"/>
          <p:cNvSpPr/>
          <p:nvPr/>
        </p:nvSpPr>
        <p:spPr>
          <a:xfrm>
            <a:off x="7769325" y="4765709"/>
            <a:ext cx="727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758" name="Google Shape;758;p22"/>
          <p:cNvGrpSpPr/>
          <p:nvPr/>
        </p:nvGrpSpPr>
        <p:grpSpPr>
          <a:xfrm rot="5400000">
            <a:off x="4597819" y="946367"/>
            <a:ext cx="125117" cy="7533322"/>
            <a:chOff x="4846525" y="624461"/>
            <a:chExt cx="125117" cy="7533322"/>
          </a:xfrm>
        </p:grpSpPr>
        <p:grpSp>
          <p:nvGrpSpPr>
            <p:cNvPr id="759" name="Google Shape;759;p22"/>
            <p:cNvGrpSpPr/>
            <p:nvPr/>
          </p:nvGrpSpPr>
          <p:grpSpPr>
            <a:xfrm>
              <a:off x="4846525" y="7569536"/>
              <a:ext cx="125100" cy="588247"/>
              <a:chOff x="4859350" y="6001769"/>
              <a:chExt cx="125100" cy="758441"/>
            </a:xfrm>
          </p:grpSpPr>
          <p:sp>
            <p:nvSpPr>
              <p:cNvPr id="760" name="Google Shape;760;p22"/>
              <p:cNvSpPr/>
              <p:nvPr/>
            </p:nvSpPr>
            <p:spPr>
              <a:xfrm>
                <a:off x="4859350" y="600176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1" name="Google Shape;761;p22"/>
              <p:cNvSpPr/>
              <p:nvPr/>
            </p:nvSpPr>
            <p:spPr>
              <a:xfrm>
                <a:off x="4859350" y="612819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2" name="Google Shape;762;p22"/>
              <p:cNvSpPr/>
              <p:nvPr/>
            </p:nvSpPr>
            <p:spPr>
              <a:xfrm>
                <a:off x="4859350" y="625462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3" name="Google Shape;763;p22"/>
              <p:cNvSpPr/>
              <p:nvPr/>
            </p:nvSpPr>
            <p:spPr>
              <a:xfrm>
                <a:off x="4859350" y="638105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4" name="Google Shape;764;p22"/>
              <p:cNvSpPr/>
              <p:nvPr/>
            </p:nvSpPr>
            <p:spPr>
              <a:xfrm>
                <a:off x="4859350" y="650748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5" name="Google Shape;765;p22"/>
              <p:cNvSpPr/>
              <p:nvPr/>
            </p:nvSpPr>
            <p:spPr>
              <a:xfrm>
                <a:off x="4859350" y="663391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766" name="Google Shape;766;p22"/>
            <p:cNvGrpSpPr/>
            <p:nvPr/>
          </p:nvGrpSpPr>
          <p:grpSpPr>
            <a:xfrm>
              <a:off x="4846539" y="5826123"/>
              <a:ext cx="125100" cy="588247"/>
              <a:chOff x="3388400" y="3753945"/>
              <a:chExt cx="125100" cy="758441"/>
            </a:xfrm>
          </p:grpSpPr>
          <p:sp>
            <p:nvSpPr>
              <p:cNvPr id="767" name="Google Shape;767;p22"/>
              <p:cNvSpPr/>
              <p:nvPr/>
            </p:nvSpPr>
            <p:spPr>
              <a:xfrm>
                <a:off x="3388400" y="37539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8" name="Google Shape;768;p22"/>
              <p:cNvSpPr/>
              <p:nvPr/>
            </p:nvSpPr>
            <p:spPr>
              <a:xfrm>
                <a:off x="3388400" y="38803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3388400" y="40068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3388400" y="41332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3388400" y="42596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2" name="Google Shape;772;p22"/>
              <p:cNvSpPr/>
              <p:nvPr/>
            </p:nvSpPr>
            <p:spPr>
              <a:xfrm>
                <a:off x="3388400" y="43860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773" name="Google Shape;773;p22"/>
            <p:cNvGrpSpPr/>
            <p:nvPr/>
          </p:nvGrpSpPr>
          <p:grpSpPr>
            <a:xfrm>
              <a:off x="4846540" y="4082698"/>
              <a:ext cx="125100" cy="588247"/>
              <a:chOff x="1504638" y="1506105"/>
              <a:chExt cx="125100" cy="758441"/>
            </a:xfrm>
          </p:grpSpPr>
          <p:sp>
            <p:nvSpPr>
              <p:cNvPr id="774" name="Google Shape;774;p22"/>
              <p:cNvSpPr/>
              <p:nvPr/>
            </p:nvSpPr>
            <p:spPr>
              <a:xfrm>
                <a:off x="1504638" y="150610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5" name="Google Shape;775;p22"/>
              <p:cNvSpPr/>
              <p:nvPr/>
            </p:nvSpPr>
            <p:spPr>
              <a:xfrm>
                <a:off x="1504638" y="163253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6" name="Google Shape;776;p22"/>
              <p:cNvSpPr/>
              <p:nvPr/>
            </p:nvSpPr>
            <p:spPr>
              <a:xfrm>
                <a:off x="1504638" y="175896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7" name="Google Shape;777;p22"/>
              <p:cNvSpPr/>
              <p:nvPr/>
            </p:nvSpPr>
            <p:spPr>
              <a:xfrm>
                <a:off x="1504638" y="188538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8" name="Google Shape;778;p22"/>
              <p:cNvSpPr/>
              <p:nvPr/>
            </p:nvSpPr>
            <p:spPr>
              <a:xfrm>
                <a:off x="1504638" y="201181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79" name="Google Shape;779;p22"/>
              <p:cNvSpPr/>
              <p:nvPr/>
            </p:nvSpPr>
            <p:spPr>
              <a:xfrm>
                <a:off x="1504638" y="21382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780" name="Google Shape;780;p22"/>
            <p:cNvGrpSpPr/>
            <p:nvPr/>
          </p:nvGrpSpPr>
          <p:grpSpPr>
            <a:xfrm>
              <a:off x="4846542" y="2353573"/>
              <a:ext cx="125100" cy="588247"/>
              <a:chOff x="-379087" y="-723298"/>
              <a:chExt cx="125100" cy="758441"/>
            </a:xfrm>
          </p:grpSpPr>
          <p:sp>
            <p:nvSpPr>
              <p:cNvPr id="781" name="Google Shape;781;p22"/>
              <p:cNvSpPr/>
              <p:nvPr/>
            </p:nvSpPr>
            <p:spPr>
              <a:xfrm>
                <a:off x="-379087" y="-72329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2" name="Google Shape;782;p22"/>
              <p:cNvSpPr/>
              <p:nvPr/>
            </p:nvSpPr>
            <p:spPr>
              <a:xfrm>
                <a:off x="-379087" y="-596870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-379087" y="-470442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-379087" y="-344014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-379087" y="-217586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-379087" y="-91158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  <p:grpSp>
          <p:nvGrpSpPr>
            <p:cNvPr id="787" name="Google Shape;787;p22"/>
            <p:cNvGrpSpPr/>
            <p:nvPr/>
          </p:nvGrpSpPr>
          <p:grpSpPr>
            <a:xfrm>
              <a:off x="4846531" y="624461"/>
              <a:ext cx="125100" cy="588247"/>
              <a:chOff x="-2057050" y="-2952685"/>
              <a:chExt cx="125100" cy="758441"/>
            </a:xfrm>
          </p:grpSpPr>
          <p:sp>
            <p:nvSpPr>
              <p:cNvPr id="788" name="Google Shape;788;p22"/>
              <p:cNvSpPr/>
              <p:nvPr/>
            </p:nvSpPr>
            <p:spPr>
              <a:xfrm>
                <a:off x="-2057050" y="-295268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-2057050" y="-2826257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-2057050" y="-2699829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-2057050" y="-2573401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-2057050" y="-2446973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-2057050" y="-2320545"/>
                <a:ext cx="125100" cy="1263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75" lIns="73375" spcFirstLastPara="1" rIns="73375" wrap="square" tIns="73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/>
              </a:p>
            </p:txBody>
          </p:sp>
        </p:grpSp>
      </p:grpSp>
      <p:grpSp>
        <p:nvGrpSpPr>
          <p:cNvPr id="794" name="Google Shape;794;p22"/>
          <p:cNvGrpSpPr/>
          <p:nvPr/>
        </p:nvGrpSpPr>
        <p:grpSpPr>
          <a:xfrm>
            <a:off x="8132900" y="3131375"/>
            <a:ext cx="855015" cy="1519100"/>
            <a:chOff x="8132900" y="3131375"/>
            <a:chExt cx="855015" cy="1519100"/>
          </a:xfrm>
        </p:grpSpPr>
        <p:grpSp>
          <p:nvGrpSpPr>
            <p:cNvPr id="795" name="Google Shape;795;p22"/>
            <p:cNvGrpSpPr/>
            <p:nvPr/>
          </p:nvGrpSpPr>
          <p:grpSpPr>
            <a:xfrm>
              <a:off x="8132900" y="3151693"/>
              <a:ext cx="855015" cy="1498782"/>
              <a:chOff x="8132900" y="3151693"/>
              <a:chExt cx="855015" cy="1498782"/>
            </a:xfrm>
          </p:grpSpPr>
          <p:grpSp>
            <p:nvGrpSpPr>
              <p:cNvPr id="796" name="Google Shape;796;p22"/>
              <p:cNvGrpSpPr/>
              <p:nvPr/>
            </p:nvGrpSpPr>
            <p:grpSpPr>
              <a:xfrm>
                <a:off x="8314957" y="3151693"/>
                <a:ext cx="490916" cy="129262"/>
                <a:chOff x="1067607" y="1746718"/>
                <a:chExt cx="490916" cy="166660"/>
              </a:xfrm>
            </p:grpSpPr>
            <p:sp>
              <p:nvSpPr>
                <p:cNvPr id="797" name="Google Shape;797;p22"/>
                <p:cNvSpPr/>
                <p:nvPr/>
              </p:nvSpPr>
              <p:spPr>
                <a:xfrm rot="5419169">
                  <a:off x="1428472" y="178332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798" name="Google Shape;798;p22"/>
                <p:cNvSpPr/>
                <p:nvPr/>
              </p:nvSpPr>
              <p:spPr>
                <a:xfrm rot="5419169">
                  <a:off x="1330418" y="178223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799" name="Google Shape;799;p22"/>
                <p:cNvSpPr/>
                <p:nvPr/>
              </p:nvSpPr>
              <p:spPr>
                <a:xfrm rot="5419169">
                  <a:off x="1232364" y="178114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800" name="Google Shape;800;p22"/>
                <p:cNvSpPr/>
                <p:nvPr/>
              </p:nvSpPr>
              <p:spPr>
                <a:xfrm rot="5419169">
                  <a:off x="1134310" y="178005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  <p:sp>
              <p:nvSpPr>
                <p:cNvPr id="801" name="Google Shape;801;p22"/>
                <p:cNvSpPr/>
                <p:nvPr/>
              </p:nvSpPr>
              <p:spPr>
                <a:xfrm rot="5419169">
                  <a:off x="1036256" y="1778966"/>
                  <a:ext cx="161403" cy="97804"/>
                </a:xfrm>
                <a:prstGeom prst="rect">
                  <a:avLst/>
                </a:prstGeom>
                <a:solidFill>
                  <a:srgbClr val="F4CCCC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75" lIns="73375" spcFirstLastPara="1" rIns="73375" wrap="square" tIns="733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/>
                </a:p>
              </p:txBody>
            </p:sp>
          </p:grpSp>
          <p:cxnSp>
            <p:nvCxnSpPr>
              <p:cNvPr id="802" name="Google Shape;802;p22"/>
              <p:cNvCxnSpPr>
                <a:stCxn id="803" idx="0"/>
                <a:endCxn id="799" idx="3"/>
              </p:cNvCxnSpPr>
              <p:nvPr/>
            </p:nvCxnSpPr>
            <p:spPr>
              <a:xfrm flipH="1" rot="10800000">
                <a:off x="8132900" y="3278875"/>
                <a:ext cx="427200" cy="137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804" name="Google Shape;804;p2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76671" y="3857121"/>
                <a:ext cx="511245" cy="28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05" name="Google Shape;80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32300" y="3131375"/>
              <a:ext cx="155404" cy="16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22"/>
          <p:cNvSpPr/>
          <p:nvPr/>
        </p:nvSpPr>
        <p:spPr>
          <a:xfrm>
            <a:off x="1091600" y="4654050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807" name="Google Shape;807;p22"/>
          <p:cNvSpPr/>
          <p:nvPr/>
        </p:nvSpPr>
        <p:spPr>
          <a:xfrm>
            <a:off x="28378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808" name="Google Shape;808;p22"/>
          <p:cNvSpPr/>
          <p:nvPr/>
        </p:nvSpPr>
        <p:spPr>
          <a:xfrm>
            <a:off x="4576888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809" name="Google Shape;809;p22"/>
          <p:cNvSpPr/>
          <p:nvPr/>
        </p:nvSpPr>
        <p:spPr>
          <a:xfrm>
            <a:off x="63060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803" name="Google Shape;803;p22"/>
          <p:cNvSpPr/>
          <p:nvPr/>
        </p:nvSpPr>
        <p:spPr>
          <a:xfrm>
            <a:off x="8035100" y="4650475"/>
            <a:ext cx="195600" cy="1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810" name="Google Shape;810;p22"/>
          <p:cNvGrpSpPr/>
          <p:nvPr/>
        </p:nvGrpSpPr>
        <p:grpSpPr>
          <a:xfrm>
            <a:off x="572306" y="3080993"/>
            <a:ext cx="7560594" cy="1573057"/>
            <a:chOff x="573223" y="3079720"/>
            <a:chExt cx="7468729" cy="1553944"/>
          </a:xfrm>
        </p:grpSpPr>
        <p:grpSp>
          <p:nvGrpSpPr>
            <p:cNvPr id="811" name="Google Shape;811;p22"/>
            <p:cNvGrpSpPr/>
            <p:nvPr/>
          </p:nvGrpSpPr>
          <p:grpSpPr>
            <a:xfrm>
              <a:off x="617056" y="3147580"/>
              <a:ext cx="7424895" cy="1486084"/>
              <a:chOff x="617056" y="3147580"/>
              <a:chExt cx="7424895" cy="1486084"/>
            </a:xfrm>
          </p:grpSpPr>
          <p:grpSp>
            <p:nvGrpSpPr>
              <p:cNvPr id="812" name="Google Shape;812;p22"/>
              <p:cNvGrpSpPr/>
              <p:nvPr/>
            </p:nvGrpSpPr>
            <p:grpSpPr>
              <a:xfrm>
                <a:off x="940122" y="3147580"/>
                <a:ext cx="490331" cy="125182"/>
                <a:chOff x="952947" y="1741415"/>
                <a:chExt cx="490331" cy="161400"/>
              </a:xfrm>
            </p:grpSpPr>
            <p:sp>
              <p:nvSpPr>
                <p:cNvPr id="813" name="Google Shape;813;p22"/>
                <p:cNvSpPr/>
                <p:nvPr/>
              </p:nvSpPr>
              <p:spPr>
                <a:xfrm rot="5400000">
                  <a:off x="1313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14" name="Google Shape;814;p22"/>
                <p:cNvSpPr/>
                <p:nvPr/>
              </p:nvSpPr>
              <p:spPr>
                <a:xfrm rot="5400000">
                  <a:off x="121547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15" name="Google Shape;815;p22"/>
                <p:cNvSpPr/>
                <p:nvPr/>
              </p:nvSpPr>
              <p:spPr>
                <a:xfrm rot="5400000">
                  <a:off x="1117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16" name="Google Shape;816;p22"/>
                <p:cNvSpPr/>
                <p:nvPr/>
              </p:nvSpPr>
              <p:spPr>
                <a:xfrm rot="5400000">
                  <a:off x="101935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17" name="Google Shape;817;p22"/>
                <p:cNvSpPr/>
                <p:nvPr/>
              </p:nvSpPr>
              <p:spPr>
                <a:xfrm rot="5400000">
                  <a:off x="92129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818" name="Google Shape;818;p22"/>
              <p:cNvGrpSpPr/>
              <p:nvPr/>
            </p:nvGrpSpPr>
            <p:grpSpPr>
              <a:xfrm>
                <a:off x="2669172" y="3147580"/>
                <a:ext cx="490331" cy="125182"/>
                <a:chOff x="1171222" y="1741415"/>
                <a:chExt cx="490331" cy="161400"/>
              </a:xfrm>
            </p:grpSpPr>
            <p:sp>
              <p:nvSpPr>
                <p:cNvPr id="819" name="Google Shape;819;p22"/>
                <p:cNvSpPr/>
                <p:nvPr/>
              </p:nvSpPr>
              <p:spPr>
                <a:xfrm rot="5400000">
                  <a:off x="1531803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0" name="Google Shape;820;p22"/>
                <p:cNvSpPr/>
                <p:nvPr/>
              </p:nvSpPr>
              <p:spPr>
                <a:xfrm rot="5400000">
                  <a:off x="14337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1" name="Google Shape;821;p22"/>
                <p:cNvSpPr/>
                <p:nvPr/>
              </p:nvSpPr>
              <p:spPr>
                <a:xfrm rot="5400000">
                  <a:off x="133568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2" name="Google Shape;822;p22"/>
                <p:cNvSpPr/>
                <p:nvPr/>
              </p:nvSpPr>
              <p:spPr>
                <a:xfrm rot="5400000">
                  <a:off x="12376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3" name="Google Shape;823;p22"/>
                <p:cNvSpPr/>
                <p:nvPr/>
              </p:nvSpPr>
              <p:spPr>
                <a:xfrm rot="5400000">
                  <a:off x="11395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824" name="Google Shape;824;p22"/>
              <p:cNvGrpSpPr/>
              <p:nvPr/>
            </p:nvGrpSpPr>
            <p:grpSpPr>
              <a:xfrm>
                <a:off x="4386796" y="3147580"/>
                <a:ext cx="490331" cy="125182"/>
                <a:chOff x="1040946" y="1741415"/>
                <a:chExt cx="490331" cy="161400"/>
              </a:xfrm>
            </p:grpSpPr>
            <p:sp>
              <p:nvSpPr>
                <p:cNvPr id="825" name="Google Shape;825;p22"/>
                <p:cNvSpPr/>
                <p:nvPr/>
              </p:nvSpPr>
              <p:spPr>
                <a:xfrm rot="5400000">
                  <a:off x="140152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6" name="Google Shape;826;p22"/>
                <p:cNvSpPr/>
                <p:nvPr/>
              </p:nvSpPr>
              <p:spPr>
                <a:xfrm rot="5400000">
                  <a:off x="1303469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7" name="Google Shape;827;p22"/>
                <p:cNvSpPr/>
                <p:nvPr/>
              </p:nvSpPr>
              <p:spPr>
                <a:xfrm rot="5400000">
                  <a:off x="120541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8" name="Google Shape;828;p22"/>
                <p:cNvSpPr/>
                <p:nvPr/>
              </p:nvSpPr>
              <p:spPr>
                <a:xfrm rot="5400000">
                  <a:off x="110735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29" name="Google Shape;829;p22"/>
                <p:cNvSpPr/>
                <p:nvPr/>
              </p:nvSpPr>
              <p:spPr>
                <a:xfrm rot="5400000">
                  <a:off x="1009296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830" name="Google Shape;830;p22"/>
              <p:cNvGrpSpPr/>
              <p:nvPr/>
            </p:nvGrpSpPr>
            <p:grpSpPr>
              <a:xfrm>
                <a:off x="6085690" y="3147580"/>
                <a:ext cx="490331" cy="125182"/>
                <a:chOff x="860065" y="1741415"/>
                <a:chExt cx="490331" cy="161400"/>
              </a:xfrm>
            </p:grpSpPr>
            <p:sp>
              <p:nvSpPr>
                <p:cNvPr id="831" name="Google Shape;831;p22"/>
                <p:cNvSpPr/>
                <p:nvPr/>
              </p:nvSpPr>
              <p:spPr>
                <a:xfrm rot="5400000">
                  <a:off x="122064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2" name="Google Shape;832;p22"/>
                <p:cNvSpPr/>
                <p:nvPr/>
              </p:nvSpPr>
              <p:spPr>
                <a:xfrm rot="5400000">
                  <a:off x="1122588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3" name="Google Shape;833;p22"/>
                <p:cNvSpPr/>
                <p:nvPr/>
              </p:nvSpPr>
              <p:spPr>
                <a:xfrm rot="5400000">
                  <a:off x="102453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4" name="Google Shape;834;p22"/>
                <p:cNvSpPr/>
                <p:nvPr/>
              </p:nvSpPr>
              <p:spPr>
                <a:xfrm rot="5400000">
                  <a:off x="92647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5" name="Google Shape;835;p22"/>
                <p:cNvSpPr/>
                <p:nvPr/>
              </p:nvSpPr>
              <p:spPr>
                <a:xfrm rot="5400000">
                  <a:off x="828415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grpSp>
            <p:nvGrpSpPr>
              <p:cNvPr id="836" name="Google Shape;836;p22"/>
              <p:cNvGrpSpPr/>
              <p:nvPr/>
            </p:nvGrpSpPr>
            <p:grpSpPr>
              <a:xfrm>
                <a:off x="7434262" y="3147580"/>
                <a:ext cx="490331" cy="125182"/>
                <a:chOff x="655787" y="1741415"/>
                <a:chExt cx="490331" cy="161400"/>
              </a:xfrm>
            </p:grpSpPr>
            <p:sp>
              <p:nvSpPr>
                <p:cNvPr id="837" name="Google Shape;837;p22"/>
                <p:cNvSpPr/>
                <p:nvPr/>
              </p:nvSpPr>
              <p:spPr>
                <a:xfrm rot="5400000">
                  <a:off x="101636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8" name="Google Shape;838;p22"/>
                <p:cNvSpPr/>
                <p:nvPr/>
              </p:nvSpPr>
              <p:spPr>
                <a:xfrm rot="5400000">
                  <a:off x="918310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39" name="Google Shape;839;p22"/>
                <p:cNvSpPr/>
                <p:nvPr/>
              </p:nvSpPr>
              <p:spPr>
                <a:xfrm rot="5400000">
                  <a:off x="820252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40" name="Google Shape;840;p22"/>
                <p:cNvSpPr/>
                <p:nvPr/>
              </p:nvSpPr>
              <p:spPr>
                <a:xfrm rot="5400000">
                  <a:off x="722194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  <p:sp>
              <p:nvSpPr>
                <p:cNvPr id="841" name="Google Shape;841;p22"/>
                <p:cNvSpPr/>
                <p:nvPr/>
              </p:nvSpPr>
              <p:spPr>
                <a:xfrm rot="5400000">
                  <a:off x="624137" y="1773065"/>
                  <a:ext cx="161400" cy="98100"/>
                </a:xfrm>
                <a:prstGeom prst="rect">
                  <a:avLst/>
                </a:prstGeom>
                <a:solidFill>
                  <a:srgbClr val="CFE2F3"/>
                </a:solidFill>
                <a:ln cap="flat" cmpd="sng" w="96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4275" lIns="74275" spcFirstLastPara="1" rIns="74275" wrap="square" tIns="7427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37"/>
                </a:p>
              </p:txBody>
            </p:sp>
          </p:grpSp>
          <p:cxnSp>
            <p:nvCxnSpPr>
              <p:cNvPr id="842" name="Google Shape;842;p22"/>
              <p:cNvCxnSpPr>
                <a:stCxn id="806" idx="0"/>
                <a:endCxn id="815" idx="3"/>
              </p:cNvCxnSpPr>
              <p:nvPr/>
            </p:nvCxnSpPr>
            <p:spPr>
              <a:xfrm flipH="1" rot="10800000">
                <a:off x="1182819" y="3272864"/>
                <a:ext cx="2400" cy="13608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43" name="Google Shape;843;p22"/>
              <p:cNvCxnSpPr>
                <a:stCxn id="807" idx="0"/>
                <a:endCxn id="821" idx="3"/>
              </p:cNvCxnSpPr>
              <p:nvPr/>
            </p:nvCxnSpPr>
            <p:spPr>
              <a:xfrm flipH="1" rot="10800000">
                <a:off x="2907801" y="3272633"/>
                <a:ext cx="66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44" name="Google Shape;844;p22"/>
              <p:cNvCxnSpPr>
                <a:stCxn id="808" idx="0"/>
                <a:endCxn id="827" idx="3"/>
              </p:cNvCxnSpPr>
              <p:nvPr/>
            </p:nvCxnSpPr>
            <p:spPr>
              <a:xfrm flipH="1" rot="10800000">
                <a:off x="4625758" y="3272633"/>
                <a:ext cx="63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45" name="Google Shape;845;p22"/>
              <p:cNvCxnSpPr>
                <a:stCxn id="809" idx="0"/>
                <a:endCxn id="833" idx="3"/>
              </p:cNvCxnSpPr>
              <p:nvPr/>
            </p:nvCxnSpPr>
            <p:spPr>
              <a:xfrm rot="10800000">
                <a:off x="6330861" y="3272633"/>
                <a:ext cx="30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46" name="Google Shape;846;p22"/>
              <p:cNvCxnSpPr>
                <a:stCxn id="803" idx="0"/>
                <a:endCxn id="839" idx="3"/>
              </p:cNvCxnSpPr>
              <p:nvPr/>
            </p:nvCxnSpPr>
            <p:spPr>
              <a:xfrm rot="10800000">
                <a:off x="7679551" y="3272633"/>
                <a:ext cx="362400" cy="1357500"/>
              </a:xfrm>
              <a:prstGeom prst="straightConnector1">
                <a:avLst/>
              </a:prstGeom>
              <a:noFill/>
              <a:ln cap="flat" cmpd="sng" w="96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pic>
            <p:nvPicPr>
              <p:cNvPr id="847" name="Google Shape;847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7056" y="3651410"/>
                <a:ext cx="511250" cy="2434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48" name="Google Shape;848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3223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68588" y="3079728"/>
              <a:ext cx="246485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086310" y="3079720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09645" y="3079722"/>
              <a:ext cx="252087" cy="22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2" name="Google Shape;852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34184" y="3079725"/>
              <a:ext cx="257689" cy="2296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3" name="Google Shape;853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7375" y="1603675"/>
            <a:ext cx="1398190" cy="37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4" name="Google Shape;854;p22"/>
          <p:cNvCxnSpPr>
            <a:stCxn id="821" idx="1"/>
            <a:endCxn id="855" idx="2"/>
          </p:cNvCxnSpPr>
          <p:nvPr/>
        </p:nvCxnSpPr>
        <p:spPr>
          <a:xfrm flipH="1" rot="10800000">
            <a:off x="2942217" y="1889087"/>
            <a:ext cx="17205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6" name="Google Shape;856;p22"/>
          <p:cNvCxnSpPr>
            <a:stCxn id="827" idx="1"/>
            <a:endCxn id="855" idx="2"/>
          </p:cNvCxnSpPr>
          <p:nvPr/>
        </p:nvCxnSpPr>
        <p:spPr>
          <a:xfrm rot="10800000">
            <a:off x="4662667" y="1889087"/>
            <a:ext cx="183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7" name="Google Shape;857;p22"/>
          <p:cNvCxnSpPr>
            <a:stCxn id="839" idx="1"/>
            <a:endCxn id="855" idx="2"/>
          </p:cNvCxnSpPr>
          <p:nvPr/>
        </p:nvCxnSpPr>
        <p:spPr>
          <a:xfrm rot="10800000">
            <a:off x="4662717" y="1889087"/>
            <a:ext cx="31032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8" name="Google Shape;858;p22"/>
          <p:cNvCxnSpPr>
            <a:stCxn id="833" idx="1"/>
            <a:endCxn id="855" idx="2"/>
          </p:cNvCxnSpPr>
          <p:nvPr/>
        </p:nvCxnSpPr>
        <p:spPr>
          <a:xfrm rot="10800000">
            <a:off x="4662557" y="1889087"/>
            <a:ext cx="17382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9" name="Google Shape;859;p22"/>
          <p:cNvCxnSpPr>
            <a:stCxn id="799" idx="1"/>
            <a:endCxn id="860" idx="3"/>
          </p:cNvCxnSpPr>
          <p:nvPr/>
        </p:nvCxnSpPr>
        <p:spPr>
          <a:xfrm rot="10800000">
            <a:off x="5117165" y="1532833"/>
            <a:ext cx="3443700" cy="16209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1" name="Google Shape;861;p22"/>
          <p:cNvCxnSpPr>
            <a:stCxn id="815" idx="1"/>
            <a:endCxn id="855" idx="2"/>
          </p:cNvCxnSpPr>
          <p:nvPr/>
        </p:nvCxnSpPr>
        <p:spPr>
          <a:xfrm flipH="1" rot="10800000">
            <a:off x="1191899" y="1889087"/>
            <a:ext cx="3470700" cy="1260600"/>
          </a:xfrm>
          <a:prstGeom prst="straightConnector1">
            <a:avLst/>
          </a:prstGeom>
          <a:noFill/>
          <a:ln cap="flat" cmpd="sng" w="95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62" name="Google Shape;86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56185" y="1343502"/>
            <a:ext cx="2831490" cy="378962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22"/>
          <p:cNvSpPr/>
          <p:nvPr/>
        </p:nvSpPr>
        <p:spPr>
          <a:xfrm>
            <a:off x="226625" y="1083350"/>
            <a:ext cx="2045700" cy="1543800"/>
          </a:xfrm>
          <a:prstGeom prst="mathMultiply">
            <a:avLst>
              <a:gd fmla="val 5796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22"/>
          <p:cNvSpPr/>
          <p:nvPr/>
        </p:nvSpPr>
        <p:spPr>
          <a:xfrm>
            <a:off x="1866150" y="2176026"/>
            <a:ext cx="5411700" cy="710700"/>
          </a:xfrm>
          <a:prstGeom prst="wedgeRoundRectCallout">
            <a:avLst>
              <a:gd fmla="val -3625" name="adj1"/>
              <a:gd fmla="val -82162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mbria Math"/>
                <a:ea typeface="Cambria Math"/>
                <a:cs typeface="Cambria Math"/>
                <a:sym typeface="Cambria Math"/>
              </a:rPr>
              <a:t>Goal: Decompose QK space into interpretable low-rank subspaces</a:t>
            </a:r>
            <a:endParaRPr sz="18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pSp>
        <p:nvGrpSpPr>
          <p:cNvPr id="865" name="Google Shape;865;p22"/>
          <p:cNvGrpSpPr/>
          <p:nvPr/>
        </p:nvGrpSpPr>
        <p:grpSpPr>
          <a:xfrm>
            <a:off x="4219474" y="1176714"/>
            <a:ext cx="181408" cy="710824"/>
            <a:chOff x="1166775" y="1506056"/>
            <a:chExt cx="125100" cy="632013"/>
          </a:xfrm>
        </p:grpSpPr>
        <p:sp>
          <p:nvSpPr>
            <p:cNvPr id="866" name="Google Shape;866;p22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</p:grpSp>
      <p:grpSp>
        <p:nvGrpSpPr>
          <p:cNvPr id="871" name="Google Shape;871;p22"/>
          <p:cNvGrpSpPr/>
          <p:nvPr/>
        </p:nvGrpSpPr>
        <p:grpSpPr>
          <a:xfrm>
            <a:off x="4400884" y="1176714"/>
            <a:ext cx="181408" cy="710824"/>
            <a:chOff x="1166775" y="1506056"/>
            <a:chExt cx="125100" cy="632013"/>
          </a:xfrm>
        </p:grpSpPr>
        <p:sp>
          <p:nvSpPr>
            <p:cNvPr id="872" name="Google Shape;872;p22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</p:grpSp>
      <p:grpSp>
        <p:nvGrpSpPr>
          <p:cNvPr id="877" name="Google Shape;877;p22"/>
          <p:cNvGrpSpPr/>
          <p:nvPr/>
        </p:nvGrpSpPr>
        <p:grpSpPr>
          <a:xfrm>
            <a:off x="4582294" y="1176714"/>
            <a:ext cx="181408" cy="710824"/>
            <a:chOff x="1166775" y="1506056"/>
            <a:chExt cx="125100" cy="632013"/>
          </a:xfrm>
        </p:grpSpPr>
        <p:sp>
          <p:nvSpPr>
            <p:cNvPr id="878" name="Google Shape;878;p22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00FF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</p:grpSp>
      <p:grpSp>
        <p:nvGrpSpPr>
          <p:cNvPr id="883" name="Google Shape;883;p22"/>
          <p:cNvGrpSpPr/>
          <p:nvPr/>
        </p:nvGrpSpPr>
        <p:grpSpPr>
          <a:xfrm>
            <a:off x="4763705" y="1176714"/>
            <a:ext cx="181408" cy="710824"/>
            <a:chOff x="1166775" y="1506056"/>
            <a:chExt cx="125100" cy="632013"/>
          </a:xfrm>
        </p:grpSpPr>
        <p:sp>
          <p:nvSpPr>
            <p:cNvPr id="884" name="Google Shape;884;p22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FF99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FF99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</p:grpSp>
      <p:grpSp>
        <p:nvGrpSpPr>
          <p:cNvPr id="889" name="Google Shape;889;p22"/>
          <p:cNvGrpSpPr/>
          <p:nvPr/>
        </p:nvGrpSpPr>
        <p:grpSpPr>
          <a:xfrm>
            <a:off x="4945115" y="1176714"/>
            <a:ext cx="181408" cy="710824"/>
            <a:chOff x="1166775" y="1506056"/>
            <a:chExt cx="125100" cy="632013"/>
          </a:xfrm>
        </p:grpSpPr>
        <p:sp>
          <p:nvSpPr>
            <p:cNvPr id="890" name="Google Shape;890;p22"/>
            <p:cNvSpPr/>
            <p:nvPr/>
          </p:nvSpPr>
          <p:spPr>
            <a:xfrm>
              <a:off x="1166775" y="1506056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1166775" y="1632484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1166775" y="1758913"/>
              <a:ext cx="125100" cy="126300"/>
            </a:xfrm>
            <a:prstGeom prst="rect">
              <a:avLst/>
            </a:prstGeom>
            <a:solidFill>
              <a:srgbClr val="D9D2E9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1166775" y="1885341"/>
              <a:ext cx="125100" cy="126300"/>
            </a:xfrm>
            <a:prstGeom prst="rect">
              <a:avLst/>
            </a:prstGeom>
            <a:solidFill>
              <a:srgbClr val="FF99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1166775" y="2011769"/>
              <a:ext cx="125100" cy="126300"/>
            </a:xfrm>
            <a:prstGeom prst="rect">
              <a:avLst/>
            </a:prstGeom>
            <a:solidFill>
              <a:srgbClr val="FF9900"/>
            </a:solidFill>
            <a:ln cap="flat" cmpd="sng" w="13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6400" lIns="106400" spcFirstLastPara="1" rIns="106400" wrap="square" tIns="1064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29"/>
            </a:p>
          </p:txBody>
        </p:sp>
      </p:grpSp>
      <p:sp>
        <p:nvSpPr>
          <p:cNvPr id="895" name="Google Shape;895;p22"/>
          <p:cNvSpPr txBox="1"/>
          <p:nvPr/>
        </p:nvSpPr>
        <p:spPr>
          <a:xfrm>
            <a:off x="6891750" y="1176650"/>
            <a:ext cx="476100" cy="52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212121"/>
                </a:solidFill>
                <a:latin typeface="Cambria Math"/>
                <a:ea typeface="Cambria Math"/>
                <a:cs typeface="Cambria Math"/>
                <a:sym typeface="Cambria Math"/>
              </a:rPr>
              <a:t>∈</a:t>
            </a:r>
            <a:endParaRPr sz="3200">
              <a:solidFill>
                <a:srgbClr val="21212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Mich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